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801600" cy="7772400"/>
  <p:notesSz cx="128016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05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0120" y="2409444"/>
            <a:ext cx="1088136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775E5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4352544"/>
            <a:ext cx="896112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691C1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75E5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691C1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75E5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72566" y="2560787"/>
            <a:ext cx="3916045" cy="4485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91C1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1787652"/>
            <a:ext cx="556869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75E5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09600" y="45719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480060" y="0"/>
                </a:moveTo>
                <a:lnTo>
                  <a:pt x="0" y="0"/>
                </a:lnTo>
                <a:lnTo>
                  <a:pt x="0" y="6858000"/>
                </a:lnTo>
                <a:lnTo>
                  <a:pt x="480060" y="6858000"/>
                </a:lnTo>
                <a:lnTo>
                  <a:pt x="480060" y="0"/>
                </a:lnTo>
                <a:close/>
              </a:path>
              <a:path w="12192000" h="6858000">
                <a:moveTo>
                  <a:pt x="12192000" y="0"/>
                </a:moveTo>
                <a:lnTo>
                  <a:pt x="708647" y="0"/>
                </a:lnTo>
                <a:lnTo>
                  <a:pt x="708647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89660" y="45720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599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228599" y="0"/>
                </a:lnTo>
                <a:lnTo>
                  <a:pt x="228599" y="6858000"/>
                </a:lnTo>
                <a:close/>
              </a:path>
            </a:pathLst>
          </a:custGeom>
          <a:solidFill>
            <a:srgbClr val="775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8765" y="1721846"/>
            <a:ext cx="9704069" cy="451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775E54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9939" y="2311534"/>
            <a:ext cx="8695690" cy="1570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691C1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2544" y="7228332"/>
            <a:ext cx="409651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17152" y="7228332"/>
            <a:ext cx="294436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inculacion.cultura.gob.mx/subsidios/normatividad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63980" y="1424940"/>
            <a:ext cx="3274060" cy="4409440"/>
          </a:xfrm>
          <a:custGeom>
            <a:avLst/>
            <a:gdLst/>
            <a:ahLst/>
            <a:cxnLst/>
            <a:rect l="l" t="t" r="r" b="b"/>
            <a:pathLst>
              <a:path w="3274060" h="4409440">
                <a:moveTo>
                  <a:pt x="403859" y="4408932"/>
                </a:moveTo>
                <a:lnTo>
                  <a:pt x="0" y="4408932"/>
                </a:lnTo>
                <a:lnTo>
                  <a:pt x="0" y="0"/>
                </a:lnTo>
                <a:lnTo>
                  <a:pt x="3273551" y="0"/>
                </a:lnTo>
                <a:lnTo>
                  <a:pt x="3273551" y="385572"/>
                </a:lnTo>
                <a:lnTo>
                  <a:pt x="403859" y="384048"/>
                </a:lnTo>
                <a:lnTo>
                  <a:pt x="403859" y="4408932"/>
                </a:lnTo>
                <a:close/>
              </a:path>
            </a:pathLst>
          </a:custGeom>
          <a:solidFill>
            <a:srgbClr val="775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33675" y="3905839"/>
            <a:ext cx="755650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155" dirty="0">
                <a:solidFill>
                  <a:srgbClr val="775E54"/>
                </a:solidFill>
                <a:latin typeface="Verdana"/>
                <a:cs typeface="Verdana"/>
              </a:rPr>
              <a:t>¿QUÉ</a:t>
            </a:r>
            <a:r>
              <a:rPr sz="4000" spc="-3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4000" spc="-80" dirty="0">
                <a:solidFill>
                  <a:srgbClr val="775E54"/>
                </a:solidFill>
                <a:latin typeface="Verdana"/>
                <a:cs typeface="Verdana"/>
              </a:rPr>
              <a:t>ES</a:t>
            </a:r>
            <a:r>
              <a:rPr sz="4000" spc="-3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4000" spc="155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4000" spc="-3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4000" spc="70" dirty="0">
                <a:solidFill>
                  <a:srgbClr val="775E54"/>
                </a:solidFill>
                <a:latin typeface="Verdana"/>
                <a:cs typeface="Verdana"/>
              </a:rPr>
              <a:t>CONTRALORÍA</a:t>
            </a:r>
            <a:r>
              <a:rPr sz="4000" spc="-2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4000" spc="-325" dirty="0">
                <a:solidFill>
                  <a:srgbClr val="775E54"/>
                </a:solidFill>
                <a:latin typeface="Verdana"/>
                <a:cs typeface="Verdana"/>
              </a:rPr>
              <a:t>S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77460" y="3934768"/>
            <a:ext cx="1917064" cy="618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665"/>
              </a:lnSpc>
            </a:pPr>
            <a:r>
              <a:rPr sz="4000" spc="-10" dirty="0">
                <a:solidFill>
                  <a:srgbClr val="775E54"/>
                </a:solidFill>
                <a:latin typeface="Verdana"/>
                <a:cs typeface="Verdana"/>
              </a:rPr>
              <a:t>OCIAL?</a:t>
            </a:r>
            <a:endParaRPr sz="40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3647" y="1176527"/>
            <a:ext cx="5699759" cy="18867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480805" y="3441191"/>
            <a:ext cx="2550160" cy="4331970"/>
            <a:chOff x="9480805" y="3441191"/>
            <a:chExt cx="2550160" cy="4331970"/>
          </a:xfrm>
        </p:grpSpPr>
        <p:sp>
          <p:nvSpPr>
            <p:cNvPr id="8" name="object 8"/>
            <p:cNvSpPr/>
            <p:nvPr/>
          </p:nvSpPr>
          <p:spPr>
            <a:xfrm>
              <a:off x="9480804" y="3445776"/>
              <a:ext cx="2550160" cy="4326890"/>
            </a:xfrm>
            <a:custGeom>
              <a:avLst/>
              <a:gdLst/>
              <a:ahLst/>
              <a:cxnLst/>
              <a:rect l="l" t="t" r="r" b="b"/>
              <a:pathLst>
                <a:path w="2550159" h="4326890">
                  <a:moveTo>
                    <a:pt x="2549652" y="0"/>
                  </a:moveTo>
                  <a:lnTo>
                    <a:pt x="2234184" y="0"/>
                  </a:lnTo>
                  <a:lnTo>
                    <a:pt x="2234184" y="4084320"/>
                  </a:lnTo>
                  <a:lnTo>
                    <a:pt x="2234184" y="4085590"/>
                  </a:lnTo>
                  <a:lnTo>
                    <a:pt x="766572" y="4085590"/>
                  </a:lnTo>
                  <a:lnTo>
                    <a:pt x="766572" y="4084320"/>
                  </a:lnTo>
                  <a:lnTo>
                    <a:pt x="0" y="4084320"/>
                  </a:lnTo>
                  <a:lnTo>
                    <a:pt x="0" y="4085590"/>
                  </a:lnTo>
                  <a:lnTo>
                    <a:pt x="0" y="4326877"/>
                  </a:lnTo>
                  <a:lnTo>
                    <a:pt x="2549652" y="4326877"/>
                  </a:lnTo>
                  <a:lnTo>
                    <a:pt x="2549652" y="4085590"/>
                  </a:lnTo>
                  <a:lnTo>
                    <a:pt x="2549652" y="4084320"/>
                  </a:lnTo>
                  <a:lnTo>
                    <a:pt x="2549652" y="0"/>
                  </a:lnTo>
                  <a:close/>
                </a:path>
              </a:pathLst>
            </a:custGeom>
            <a:solidFill>
              <a:srgbClr val="775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21240" y="3441191"/>
              <a:ext cx="2054351" cy="409346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090641" y="4588255"/>
            <a:ext cx="4808855" cy="1527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0" marR="5080" indent="-1162685">
              <a:lnSpc>
                <a:spcPct val="118700"/>
              </a:lnSpc>
              <a:spcBef>
                <a:spcPts val="100"/>
              </a:spcBef>
            </a:pPr>
            <a:r>
              <a:rPr sz="2400" spc="125" dirty="0">
                <a:solidFill>
                  <a:srgbClr val="775E54"/>
                </a:solidFill>
                <a:latin typeface="Tahoma"/>
                <a:cs typeface="Tahoma"/>
              </a:rPr>
              <a:t>Capacitación</a:t>
            </a:r>
            <a:r>
              <a:rPr sz="2400" spc="-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2400" spc="105" dirty="0">
                <a:solidFill>
                  <a:srgbClr val="775E54"/>
                </a:solidFill>
                <a:latin typeface="Tahoma"/>
                <a:cs typeface="Tahoma"/>
              </a:rPr>
              <a:t>para</a:t>
            </a:r>
            <a:r>
              <a:rPr sz="2400" spc="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2400" spc="70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2400" spc="-114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2400" spc="110" dirty="0">
                <a:solidFill>
                  <a:srgbClr val="775E54"/>
                </a:solidFill>
                <a:latin typeface="Tahoma"/>
                <a:cs typeface="Tahoma"/>
              </a:rPr>
              <a:t>Enlaces</a:t>
            </a:r>
            <a:r>
              <a:rPr sz="2400" spc="-1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2400" spc="140" dirty="0">
                <a:solidFill>
                  <a:srgbClr val="775E54"/>
                </a:solidFill>
                <a:latin typeface="Tahoma"/>
                <a:cs typeface="Tahoma"/>
              </a:rPr>
              <a:t>de </a:t>
            </a:r>
            <a:r>
              <a:rPr sz="2400" spc="10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2400" spc="1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2400" spc="70" dirty="0">
                <a:solidFill>
                  <a:srgbClr val="775E54"/>
                </a:solidFill>
                <a:latin typeface="Tahoma"/>
                <a:cs typeface="Tahoma"/>
              </a:rPr>
              <a:t>Social</a:t>
            </a:r>
            <a:endParaRPr sz="2400">
              <a:latin typeface="Tahoma"/>
              <a:cs typeface="Tahoma"/>
            </a:endParaRPr>
          </a:p>
          <a:p>
            <a:pPr marR="239395" algn="ctr">
              <a:lnSpc>
                <a:spcPct val="100000"/>
              </a:lnSpc>
              <a:spcBef>
                <a:spcPts val="2350"/>
              </a:spcBef>
            </a:pPr>
            <a:r>
              <a:rPr sz="2200" b="1" spc="-20" dirty="0">
                <a:latin typeface="Tahoma"/>
                <a:cs typeface="Tahoma"/>
              </a:rPr>
              <a:t>2025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401136D-6AC0-1695-87D9-EB4DF0DAF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660" y="45720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599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228599" y="0"/>
                </a:lnTo>
                <a:lnTo>
                  <a:pt x="228599" y="6858000"/>
                </a:lnTo>
                <a:close/>
              </a:path>
            </a:pathLst>
          </a:custGeom>
          <a:solidFill>
            <a:srgbClr val="775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6463" y="569976"/>
            <a:ext cx="2194559" cy="65531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42363" y="1415472"/>
            <a:ext cx="9873615" cy="17227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1600"/>
              </a:lnSpc>
              <a:spcBef>
                <a:spcPts val="50"/>
              </a:spcBef>
            </a:pPr>
            <a:r>
              <a:rPr sz="2200" dirty="0"/>
              <a:t>La</a:t>
            </a:r>
            <a:r>
              <a:rPr sz="2200" spc="-30" dirty="0"/>
              <a:t> </a:t>
            </a:r>
            <a:r>
              <a:rPr sz="2200" dirty="0"/>
              <a:t>Contraloría</a:t>
            </a:r>
            <a:r>
              <a:rPr sz="2200" spc="-25" dirty="0"/>
              <a:t> </a:t>
            </a:r>
            <a:r>
              <a:rPr sz="2200" dirty="0"/>
              <a:t>Social</a:t>
            </a:r>
            <a:r>
              <a:rPr sz="2200" spc="-30" dirty="0"/>
              <a:t> </a:t>
            </a:r>
            <a:r>
              <a:rPr sz="2200" dirty="0"/>
              <a:t>es</a:t>
            </a:r>
            <a:r>
              <a:rPr sz="2200" spc="-10" dirty="0"/>
              <a:t> </a:t>
            </a:r>
            <a:r>
              <a:rPr sz="2200" dirty="0"/>
              <a:t>el</a:t>
            </a:r>
            <a:r>
              <a:rPr sz="2200" spc="-55" dirty="0"/>
              <a:t> </a:t>
            </a:r>
            <a:r>
              <a:rPr sz="2200" spc="50" dirty="0"/>
              <a:t>conjunto</a:t>
            </a:r>
            <a:r>
              <a:rPr sz="2200" spc="-45" dirty="0"/>
              <a:t> </a:t>
            </a:r>
            <a:r>
              <a:rPr sz="2200" spc="65" dirty="0"/>
              <a:t>de</a:t>
            </a:r>
            <a:r>
              <a:rPr sz="2200" spc="-15" dirty="0"/>
              <a:t> </a:t>
            </a:r>
            <a:r>
              <a:rPr sz="2200" dirty="0"/>
              <a:t>acciones</a:t>
            </a:r>
            <a:r>
              <a:rPr sz="2200" spc="-35" dirty="0"/>
              <a:t> </a:t>
            </a:r>
            <a:r>
              <a:rPr sz="2200" spc="65" dirty="0"/>
              <a:t>de</a:t>
            </a:r>
            <a:r>
              <a:rPr sz="2200" spc="-40" dirty="0"/>
              <a:t> </a:t>
            </a:r>
            <a:r>
              <a:rPr sz="2200" dirty="0"/>
              <a:t>control, </a:t>
            </a:r>
            <a:r>
              <a:rPr sz="2200" spc="-10" dirty="0"/>
              <a:t>vigilancia </a:t>
            </a:r>
            <a:r>
              <a:rPr sz="2200" dirty="0"/>
              <a:t>y</a:t>
            </a:r>
            <a:r>
              <a:rPr sz="2200" spc="-80" dirty="0"/>
              <a:t>  </a:t>
            </a:r>
            <a:r>
              <a:rPr sz="2200" dirty="0"/>
              <a:t>evaluación</a:t>
            </a:r>
            <a:r>
              <a:rPr sz="2200" spc="-70" dirty="0"/>
              <a:t>  </a:t>
            </a:r>
            <a:r>
              <a:rPr sz="2200" spc="75" dirty="0"/>
              <a:t>que</a:t>
            </a:r>
            <a:r>
              <a:rPr sz="2200" spc="-70" dirty="0"/>
              <a:t>  </a:t>
            </a:r>
            <a:r>
              <a:rPr sz="2200" dirty="0"/>
              <a:t>realizan</a:t>
            </a:r>
            <a:r>
              <a:rPr sz="2200" spc="-80" dirty="0"/>
              <a:t>  </a:t>
            </a:r>
            <a:r>
              <a:rPr sz="2200" dirty="0"/>
              <a:t>las</a:t>
            </a:r>
            <a:r>
              <a:rPr sz="2200" spc="-70" dirty="0"/>
              <a:t>  </a:t>
            </a:r>
            <a:r>
              <a:rPr sz="2200" dirty="0"/>
              <a:t>personas,</a:t>
            </a:r>
            <a:r>
              <a:rPr sz="2200" spc="-75" dirty="0"/>
              <a:t>  </a:t>
            </a:r>
            <a:r>
              <a:rPr sz="2200" spc="65" dirty="0"/>
              <a:t>de</a:t>
            </a:r>
            <a:r>
              <a:rPr sz="2200" spc="-70" dirty="0"/>
              <a:t>  </a:t>
            </a:r>
            <a:r>
              <a:rPr sz="2200" dirty="0"/>
              <a:t>manera</a:t>
            </a:r>
            <a:r>
              <a:rPr sz="2200" spc="-80" dirty="0"/>
              <a:t>  </a:t>
            </a:r>
            <a:r>
              <a:rPr sz="2200" dirty="0"/>
              <a:t>organizada</a:t>
            </a:r>
            <a:r>
              <a:rPr sz="2200" spc="-75" dirty="0"/>
              <a:t>  </a:t>
            </a:r>
            <a:r>
              <a:rPr sz="2200" dirty="0"/>
              <a:t>o independiente,</a:t>
            </a:r>
            <a:r>
              <a:rPr sz="2200" spc="445" dirty="0"/>
              <a:t>  </a:t>
            </a:r>
            <a:r>
              <a:rPr sz="2200" spc="55" dirty="0"/>
              <a:t>en</a:t>
            </a:r>
            <a:r>
              <a:rPr sz="2200" spc="459" dirty="0"/>
              <a:t>  </a:t>
            </a:r>
            <a:r>
              <a:rPr sz="2200" spc="95" dirty="0"/>
              <a:t>un</a:t>
            </a:r>
            <a:r>
              <a:rPr sz="2200" spc="445" dirty="0"/>
              <a:t>  </a:t>
            </a:r>
            <a:r>
              <a:rPr sz="2200" spc="75" dirty="0"/>
              <a:t>modelo</a:t>
            </a:r>
            <a:r>
              <a:rPr sz="2200" spc="440" dirty="0"/>
              <a:t>  </a:t>
            </a:r>
            <a:r>
              <a:rPr sz="2200" spc="75" dirty="0"/>
              <a:t>de</a:t>
            </a:r>
            <a:r>
              <a:rPr sz="2200" spc="440" dirty="0"/>
              <a:t>  </a:t>
            </a:r>
            <a:r>
              <a:rPr sz="2200" dirty="0"/>
              <a:t>derechos</a:t>
            </a:r>
            <a:r>
              <a:rPr sz="2200" spc="445" dirty="0"/>
              <a:t>  </a:t>
            </a:r>
            <a:r>
              <a:rPr sz="2200" dirty="0"/>
              <a:t>y</a:t>
            </a:r>
            <a:r>
              <a:rPr sz="2200" spc="450" dirty="0"/>
              <a:t>  </a:t>
            </a:r>
            <a:r>
              <a:rPr sz="2200" spc="40" dirty="0"/>
              <a:t>compromisos </a:t>
            </a:r>
            <a:r>
              <a:rPr sz="2200" dirty="0"/>
              <a:t>ciudadanos,</a:t>
            </a:r>
            <a:r>
              <a:rPr sz="2200" spc="434" dirty="0"/>
              <a:t> </a:t>
            </a:r>
            <a:r>
              <a:rPr sz="2200" spc="80" dirty="0"/>
              <a:t>con</a:t>
            </a:r>
            <a:r>
              <a:rPr sz="2200" spc="455" dirty="0"/>
              <a:t> </a:t>
            </a:r>
            <a:r>
              <a:rPr sz="2200" dirty="0"/>
              <a:t>el</a:t>
            </a:r>
            <a:r>
              <a:rPr sz="2200" spc="459" dirty="0"/>
              <a:t> </a:t>
            </a:r>
            <a:r>
              <a:rPr sz="2200" dirty="0"/>
              <a:t>propósito</a:t>
            </a:r>
            <a:r>
              <a:rPr sz="2200" spc="450" dirty="0"/>
              <a:t>  </a:t>
            </a:r>
            <a:r>
              <a:rPr sz="2200" spc="65" dirty="0"/>
              <a:t>de</a:t>
            </a:r>
            <a:r>
              <a:rPr sz="2200" spc="445" dirty="0"/>
              <a:t>  </a:t>
            </a:r>
            <a:r>
              <a:rPr sz="2200" dirty="0"/>
              <a:t>contribuir</a:t>
            </a:r>
            <a:r>
              <a:rPr sz="2200" spc="445" dirty="0"/>
              <a:t>  </a:t>
            </a:r>
            <a:r>
              <a:rPr sz="2200" dirty="0"/>
              <a:t>a</a:t>
            </a:r>
            <a:r>
              <a:rPr sz="2200" spc="440" dirty="0"/>
              <a:t>  </a:t>
            </a:r>
            <a:r>
              <a:rPr sz="2200" spc="80" dirty="0"/>
              <a:t>que</a:t>
            </a:r>
            <a:r>
              <a:rPr sz="2200" spc="445" dirty="0"/>
              <a:t>  </a:t>
            </a:r>
            <a:r>
              <a:rPr sz="2200" dirty="0"/>
              <a:t>la</a:t>
            </a:r>
            <a:r>
              <a:rPr sz="2200" spc="434" dirty="0"/>
              <a:t>  </a:t>
            </a:r>
            <a:r>
              <a:rPr sz="2200" spc="35" dirty="0"/>
              <a:t>gestión </a:t>
            </a:r>
            <a:r>
              <a:rPr sz="2200" spc="60" dirty="0"/>
              <a:t>gubernamental</a:t>
            </a:r>
            <a:r>
              <a:rPr sz="2200" spc="170" dirty="0"/>
              <a:t> </a:t>
            </a:r>
            <a:r>
              <a:rPr sz="2200" dirty="0"/>
              <a:t>y</a:t>
            </a:r>
            <a:r>
              <a:rPr sz="2200" spc="175" dirty="0"/>
              <a:t> </a:t>
            </a:r>
            <a:r>
              <a:rPr sz="2200" dirty="0"/>
              <a:t>el</a:t>
            </a:r>
            <a:r>
              <a:rPr sz="2200" spc="175" dirty="0"/>
              <a:t> </a:t>
            </a:r>
            <a:r>
              <a:rPr sz="2200" dirty="0"/>
              <a:t>manejo</a:t>
            </a:r>
            <a:r>
              <a:rPr sz="2200" spc="160" dirty="0"/>
              <a:t> </a:t>
            </a:r>
            <a:r>
              <a:rPr sz="2200" spc="75" dirty="0"/>
              <a:t>de</a:t>
            </a:r>
            <a:r>
              <a:rPr sz="2200" spc="190" dirty="0"/>
              <a:t> </a:t>
            </a:r>
            <a:r>
              <a:rPr sz="2200" dirty="0"/>
              <a:t>los</a:t>
            </a:r>
            <a:r>
              <a:rPr sz="2200" spc="195" dirty="0"/>
              <a:t> </a:t>
            </a:r>
            <a:r>
              <a:rPr sz="2200" dirty="0"/>
              <a:t>recursos</a:t>
            </a:r>
            <a:r>
              <a:rPr sz="2200" spc="170" dirty="0"/>
              <a:t> </a:t>
            </a:r>
            <a:r>
              <a:rPr sz="2200" spc="55" dirty="0"/>
              <a:t>públicos</a:t>
            </a:r>
            <a:r>
              <a:rPr sz="2200" spc="165" dirty="0"/>
              <a:t> </a:t>
            </a:r>
            <a:r>
              <a:rPr sz="2200" dirty="0"/>
              <a:t>se</a:t>
            </a:r>
            <a:r>
              <a:rPr sz="2200" spc="190" dirty="0"/>
              <a:t> </a:t>
            </a:r>
            <a:r>
              <a:rPr sz="2200" dirty="0"/>
              <a:t>realicen</a:t>
            </a:r>
            <a:r>
              <a:rPr sz="2200" spc="195" dirty="0"/>
              <a:t> </a:t>
            </a:r>
            <a:r>
              <a:rPr sz="2200" spc="30" dirty="0"/>
              <a:t>en</a:t>
            </a:r>
            <a:endParaRPr sz="2200"/>
          </a:p>
        </p:txBody>
      </p:sp>
      <p:sp>
        <p:nvSpPr>
          <p:cNvPr id="6" name="object 6"/>
          <p:cNvSpPr txBox="1"/>
          <p:nvPr/>
        </p:nvSpPr>
        <p:spPr>
          <a:xfrm>
            <a:off x="1642363" y="3117780"/>
            <a:ext cx="9873615" cy="3723004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45"/>
              </a:spcBef>
            </a:pP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términos</a:t>
            </a:r>
            <a:r>
              <a:rPr sz="2200" spc="21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spc="7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200" spc="20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transparencia,</a:t>
            </a:r>
            <a:r>
              <a:rPr sz="2200" spc="2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eficacia,</a:t>
            </a:r>
            <a:r>
              <a:rPr sz="2200" spc="2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legalidad</a:t>
            </a:r>
            <a:r>
              <a:rPr sz="2200" spc="2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y</a:t>
            </a:r>
            <a:r>
              <a:rPr sz="2200" spc="2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honradez,</a:t>
            </a:r>
            <a:r>
              <a:rPr sz="2200" spc="2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así</a:t>
            </a:r>
            <a:r>
              <a:rPr sz="2200" spc="2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spc="80" dirty="0">
                <a:solidFill>
                  <a:srgbClr val="775E54"/>
                </a:solidFill>
                <a:latin typeface="Verdana"/>
                <a:cs typeface="Verdana"/>
              </a:rPr>
              <a:t>como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para</a:t>
            </a:r>
            <a:r>
              <a:rPr sz="2200" spc="-1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exigir</a:t>
            </a:r>
            <a:r>
              <a:rPr sz="2200" spc="-11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200" spc="-1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spc="50" dirty="0">
                <a:solidFill>
                  <a:srgbClr val="775E54"/>
                </a:solidFill>
                <a:latin typeface="Verdana"/>
                <a:cs typeface="Verdana"/>
              </a:rPr>
              <a:t>rendición</a:t>
            </a:r>
            <a:r>
              <a:rPr sz="2200" spc="-11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2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cuentas</a:t>
            </a:r>
            <a:r>
              <a:rPr sz="2200" spc="-11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a</a:t>
            </a:r>
            <a:r>
              <a:rPr sz="2200" spc="-1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775E54"/>
                </a:solidFill>
                <a:latin typeface="Verdana"/>
                <a:cs typeface="Verdana"/>
              </a:rPr>
              <a:t>sus</a:t>
            </a:r>
            <a:r>
              <a:rPr sz="22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200" spc="-10" dirty="0">
                <a:solidFill>
                  <a:srgbClr val="775E54"/>
                </a:solidFill>
                <a:latin typeface="Verdana"/>
                <a:cs typeface="Verdana"/>
              </a:rPr>
              <a:t>gobernantes.</a:t>
            </a:r>
            <a:endParaRPr sz="2200">
              <a:latin typeface="Verdana"/>
              <a:cs typeface="Verdana"/>
            </a:endParaRPr>
          </a:p>
          <a:p>
            <a:pPr marL="169545">
              <a:lnSpc>
                <a:spcPct val="100000"/>
              </a:lnSpc>
              <a:spcBef>
                <a:spcPts val="2500"/>
              </a:spcBef>
            </a:pPr>
            <a:r>
              <a:rPr sz="1800" spc="65" dirty="0">
                <a:solidFill>
                  <a:srgbClr val="775E54"/>
                </a:solidFill>
                <a:latin typeface="Verdana"/>
                <a:cs typeface="Verdana"/>
              </a:rPr>
              <a:t>Marco</a:t>
            </a:r>
            <a:r>
              <a:rPr sz="1800" spc="-14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75E54"/>
                </a:solidFill>
                <a:latin typeface="Verdana"/>
                <a:cs typeface="Verdana"/>
              </a:rPr>
              <a:t>normativo:</a:t>
            </a:r>
            <a:endParaRPr sz="1800">
              <a:latin typeface="Verdana"/>
              <a:cs typeface="Verdana"/>
            </a:endParaRPr>
          </a:p>
          <a:p>
            <a:pPr marL="628015" indent="-228600">
              <a:lnSpc>
                <a:spcPct val="100000"/>
              </a:lnSpc>
              <a:spcBef>
                <a:spcPts val="985"/>
              </a:spcBef>
              <a:buClr>
                <a:srgbClr val="BC935B"/>
              </a:buClr>
              <a:buSzPct val="38888"/>
              <a:buFont typeface="SimSun-ExtB"/>
              <a:buChar char="◆"/>
              <a:tabLst>
                <a:tab pos="628015" algn="l"/>
              </a:tabLst>
            </a:pP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Ley</a:t>
            </a:r>
            <a:r>
              <a:rPr sz="1800" spc="-9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General</a:t>
            </a:r>
            <a:r>
              <a:rPr sz="1800" spc="-11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60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1800" spc="-9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Desarrollo</a:t>
            </a:r>
            <a:r>
              <a:rPr sz="1800" spc="-11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endParaRPr sz="1800">
              <a:latin typeface="Verdana"/>
              <a:cs typeface="Verdana"/>
            </a:endParaRPr>
          </a:p>
          <a:p>
            <a:pPr marL="628015" marR="3166745" indent="-228600" algn="just">
              <a:lnSpc>
                <a:spcPts val="1939"/>
              </a:lnSpc>
              <a:spcBef>
                <a:spcPts val="1245"/>
              </a:spcBef>
              <a:buClr>
                <a:srgbClr val="BC935B"/>
              </a:buClr>
              <a:buSzPct val="38888"/>
              <a:buFont typeface="SimSun-ExtB"/>
              <a:buChar char="◆"/>
              <a:tabLst>
                <a:tab pos="628015" algn="l"/>
              </a:tabLst>
            </a:pP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Lineamientos</a:t>
            </a:r>
            <a:r>
              <a:rPr sz="1800" spc="38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para</a:t>
            </a:r>
            <a:r>
              <a:rPr sz="1800" spc="37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1800" spc="38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promoción,</a:t>
            </a:r>
            <a:r>
              <a:rPr sz="1800" spc="37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operación</a:t>
            </a:r>
            <a:r>
              <a:rPr sz="1800" spc="38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spc="-50" dirty="0">
                <a:solidFill>
                  <a:srgbClr val="775E54"/>
                </a:solidFill>
                <a:latin typeface="Verdana"/>
                <a:cs typeface="Verdana"/>
              </a:rPr>
              <a:t>y </a:t>
            </a:r>
            <a:r>
              <a:rPr sz="1800" spc="45" dirty="0">
                <a:solidFill>
                  <a:srgbClr val="775E54"/>
                </a:solidFill>
                <a:latin typeface="Verdana"/>
                <a:cs typeface="Verdana"/>
              </a:rPr>
              <a:t>seguimiento</a:t>
            </a:r>
            <a:r>
              <a:rPr sz="1800" spc="37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spc="60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1800" spc="38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1800" spc="38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Contraloría</a:t>
            </a:r>
            <a:r>
              <a:rPr sz="1800" spc="37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r>
              <a:rPr sz="1800" spc="38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spc="55" dirty="0">
                <a:solidFill>
                  <a:srgbClr val="775E54"/>
                </a:solidFill>
                <a:latin typeface="Verdana"/>
                <a:cs typeface="Verdana"/>
              </a:rPr>
              <a:t>en</a:t>
            </a:r>
            <a:r>
              <a:rPr sz="1800" spc="37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1800" spc="-25" dirty="0">
                <a:solidFill>
                  <a:srgbClr val="775E54"/>
                </a:solidFill>
                <a:latin typeface="Verdana"/>
                <a:cs typeface="Verdana"/>
              </a:rPr>
              <a:t>los </a:t>
            </a:r>
            <a:r>
              <a:rPr sz="1800" spc="45" dirty="0">
                <a:solidFill>
                  <a:srgbClr val="775E54"/>
                </a:solidFill>
                <a:latin typeface="Verdana"/>
                <a:cs typeface="Verdana"/>
              </a:rPr>
              <a:t>Programas</a:t>
            </a:r>
            <a:r>
              <a:rPr sz="1800" spc="-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Federales</a:t>
            </a:r>
            <a:r>
              <a:rPr sz="1800" spc="-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60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1800" spc="-8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Desarrollo</a:t>
            </a:r>
            <a:r>
              <a:rPr sz="1800" spc="-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endParaRPr sz="1800">
              <a:latin typeface="Verdana"/>
              <a:cs typeface="Verdana"/>
            </a:endParaRPr>
          </a:p>
          <a:p>
            <a:pPr marL="628015" marR="3166110" indent="-228600" algn="just">
              <a:lnSpc>
                <a:spcPct val="90200"/>
              </a:lnSpc>
              <a:spcBef>
                <a:spcPts val="1125"/>
              </a:spcBef>
              <a:buClr>
                <a:srgbClr val="BC935B"/>
              </a:buClr>
              <a:buSzPct val="38888"/>
              <a:buFont typeface="SimSun-ExtB"/>
              <a:buChar char="◆"/>
              <a:tabLst>
                <a:tab pos="628015" algn="l"/>
              </a:tabLst>
            </a:pPr>
            <a:r>
              <a:rPr sz="1800" spc="55" dirty="0">
                <a:solidFill>
                  <a:srgbClr val="775E54"/>
                </a:solidFill>
                <a:latin typeface="Verdana"/>
                <a:cs typeface="Verdana"/>
              </a:rPr>
              <a:t>Acuerdo</a:t>
            </a:r>
            <a:r>
              <a:rPr sz="1800" spc="8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por</a:t>
            </a:r>
            <a:r>
              <a:rPr sz="1800" spc="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el</a:t>
            </a:r>
            <a:r>
              <a:rPr sz="1800" spc="1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60" dirty="0">
                <a:solidFill>
                  <a:srgbClr val="775E54"/>
                </a:solidFill>
                <a:latin typeface="Verdana"/>
                <a:cs typeface="Verdana"/>
              </a:rPr>
              <a:t>que</a:t>
            </a:r>
            <a:r>
              <a:rPr sz="1800" spc="11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se</a:t>
            </a:r>
            <a:r>
              <a:rPr sz="1800" spc="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establecen</a:t>
            </a:r>
            <a:r>
              <a:rPr sz="1800" spc="1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los</a:t>
            </a:r>
            <a:r>
              <a:rPr sz="1800" spc="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75E54"/>
                </a:solidFill>
                <a:latin typeface="Verdana"/>
                <a:cs typeface="Verdana"/>
              </a:rPr>
              <a:t>Lineamientos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para</a:t>
            </a:r>
            <a:r>
              <a:rPr sz="1800" spc="3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1800" spc="3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promoción,</a:t>
            </a:r>
            <a:r>
              <a:rPr sz="1800" spc="3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operación</a:t>
            </a:r>
            <a:r>
              <a:rPr sz="1800" spc="3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y</a:t>
            </a:r>
            <a:r>
              <a:rPr sz="1800" spc="3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45" dirty="0">
                <a:solidFill>
                  <a:srgbClr val="775E54"/>
                </a:solidFill>
                <a:latin typeface="Verdana"/>
                <a:cs typeface="Verdana"/>
              </a:rPr>
              <a:t>seguimiento</a:t>
            </a:r>
            <a:r>
              <a:rPr sz="1800" spc="29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1800" spc="3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775E54"/>
                </a:solidFill>
                <a:latin typeface="Verdana"/>
                <a:cs typeface="Verdana"/>
              </a:rPr>
              <a:t>la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Contraloría</a:t>
            </a:r>
            <a:r>
              <a:rPr sz="1800" spc="43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r>
              <a:rPr sz="1800" spc="43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55" dirty="0">
                <a:solidFill>
                  <a:srgbClr val="775E54"/>
                </a:solidFill>
                <a:latin typeface="Verdana"/>
                <a:cs typeface="Verdana"/>
              </a:rPr>
              <a:t>en</a:t>
            </a:r>
            <a:r>
              <a:rPr sz="1800" spc="43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los</a:t>
            </a:r>
            <a:r>
              <a:rPr sz="1800" spc="45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45" dirty="0">
                <a:solidFill>
                  <a:srgbClr val="775E54"/>
                </a:solidFill>
                <a:latin typeface="Verdana"/>
                <a:cs typeface="Verdana"/>
              </a:rPr>
              <a:t>Programas</a:t>
            </a:r>
            <a:r>
              <a:rPr sz="1800" spc="4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Federales</a:t>
            </a:r>
            <a:r>
              <a:rPr sz="1800" spc="43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35" dirty="0">
                <a:solidFill>
                  <a:srgbClr val="775E54"/>
                </a:solidFill>
                <a:latin typeface="Verdana"/>
                <a:cs typeface="Verdana"/>
              </a:rPr>
              <a:t>de </a:t>
            </a:r>
            <a:r>
              <a:rPr sz="1800" dirty="0">
                <a:solidFill>
                  <a:srgbClr val="775E54"/>
                </a:solidFill>
                <a:latin typeface="Verdana"/>
                <a:cs typeface="Verdana"/>
              </a:rPr>
              <a:t>Desarrollo</a:t>
            </a:r>
            <a:r>
              <a:rPr sz="1800" spc="-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0903" y="457200"/>
            <a:ext cx="1853183" cy="98145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295C3E-FC57-54BC-1056-67C32ABD1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9660" y="457200"/>
            <a:ext cx="2132330" cy="6858000"/>
            <a:chOff x="1089660" y="457200"/>
            <a:chExt cx="2132330" cy="6858000"/>
          </a:xfrm>
        </p:grpSpPr>
        <p:sp>
          <p:nvSpPr>
            <p:cNvPr id="4" name="object 4"/>
            <p:cNvSpPr/>
            <p:nvPr/>
          </p:nvSpPr>
          <p:spPr>
            <a:xfrm>
              <a:off x="1089660" y="45720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599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6858000"/>
                  </a:lnTo>
                  <a:close/>
                </a:path>
              </a:pathLst>
            </a:custGeom>
            <a:solidFill>
              <a:srgbClr val="775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1" y="865631"/>
              <a:ext cx="1929383" cy="57302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62532" y="4597601"/>
            <a:ext cx="10647680" cy="19069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algn="just">
              <a:lnSpc>
                <a:spcPct val="101499"/>
              </a:lnSpc>
              <a:spcBef>
                <a:spcPts val="55"/>
              </a:spcBef>
            </a:pP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Los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spc="55" dirty="0">
                <a:solidFill>
                  <a:srgbClr val="775E54"/>
                </a:solidFill>
                <a:latin typeface="Verdana"/>
                <a:cs typeface="Verdana"/>
              </a:rPr>
              <a:t>comités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spc="9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Contraloría</a:t>
            </a:r>
            <a:r>
              <a:rPr sz="2400" spc="1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r>
              <a:rPr sz="2400" spc="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(CCS)</a:t>
            </a:r>
            <a:r>
              <a:rPr sz="2400" spc="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son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personas</a:t>
            </a:r>
            <a:r>
              <a:rPr sz="2400" spc="5" dirty="0">
                <a:solidFill>
                  <a:srgbClr val="775E54"/>
                </a:solidFill>
                <a:latin typeface="Verdana"/>
                <a:cs typeface="Verdana"/>
              </a:rPr>
              <a:t>  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elegidas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democráticamente,</a:t>
            </a:r>
            <a:r>
              <a:rPr sz="2400" spc="3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85" dirty="0">
                <a:solidFill>
                  <a:srgbClr val="775E54"/>
                </a:solidFill>
                <a:latin typeface="Verdana"/>
                <a:cs typeface="Verdana"/>
              </a:rPr>
              <a:t>que</a:t>
            </a:r>
            <a:r>
              <a:rPr sz="2400" spc="37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participarán</a:t>
            </a:r>
            <a:r>
              <a:rPr sz="2400" spc="35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80" dirty="0">
                <a:solidFill>
                  <a:srgbClr val="775E54"/>
                </a:solidFill>
                <a:latin typeface="Verdana"/>
                <a:cs typeface="Verdana"/>
              </a:rPr>
              <a:t>en</a:t>
            </a:r>
            <a:r>
              <a:rPr sz="2400" spc="35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400" spc="38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50" dirty="0">
                <a:solidFill>
                  <a:srgbClr val="775E54"/>
                </a:solidFill>
                <a:latin typeface="Verdana"/>
                <a:cs typeface="Verdana"/>
              </a:rPr>
              <a:t>integración</a:t>
            </a:r>
            <a:r>
              <a:rPr sz="2400" spc="37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8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4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775E54"/>
                </a:solidFill>
                <a:latin typeface="Verdana"/>
                <a:cs typeface="Verdana"/>
              </a:rPr>
              <a:t>Comités </a:t>
            </a:r>
            <a:r>
              <a:rPr sz="2400" spc="95" dirty="0">
                <a:solidFill>
                  <a:srgbClr val="775E54"/>
                </a:solidFill>
                <a:latin typeface="Verdana"/>
                <a:cs typeface="Verdana"/>
              </a:rPr>
              <a:t>que</a:t>
            </a:r>
            <a:r>
              <a:rPr sz="2400" spc="30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50" dirty="0">
                <a:solidFill>
                  <a:srgbClr val="775E54"/>
                </a:solidFill>
                <a:latin typeface="Verdana"/>
                <a:cs typeface="Verdana"/>
              </a:rPr>
              <a:t>acompañarán</a:t>
            </a:r>
            <a:r>
              <a:rPr sz="2400" spc="3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400" spc="3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45" dirty="0">
                <a:solidFill>
                  <a:srgbClr val="775E54"/>
                </a:solidFill>
                <a:latin typeface="Verdana"/>
                <a:cs typeface="Verdana"/>
              </a:rPr>
              <a:t>ejecución</a:t>
            </a:r>
            <a:r>
              <a:rPr sz="2400" spc="3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55" dirty="0">
                <a:solidFill>
                  <a:srgbClr val="775E54"/>
                </a:solidFill>
                <a:latin typeface="Verdana"/>
                <a:cs typeface="Verdana"/>
              </a:rPr>
              <a:t>del</a:t>
            </a:r>
            <a:r>
              <a:rPr sz="2400" spc="3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proyecto</a:t>
            </a:r>
            <a:r>
              <a:rPr sz="2400" spc="3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cultural</a:t>
            </a:r>
            <a:r>
              <a:rPr sz="2400" spc="31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y</a:t>
            </a:r>
            <a:r>
              <a:rPr sz="2400" spc="3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vigilarán</a:t>
            </a:r>
            <a:r>
              <a:rPr sz="2400" spc="3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775E54"/>
                </a:solidFill>
                <a:latin typeface="Verdana"/>
                <a:cs typeface="Verdana"/>
              </a:rPr>
              <a:t>el </a:t>
            </a:r>
            <a:r>
              <a:rPr sz="2400" spc="70" dirty="0">
                <a:solidFill>
                  <a:srgbClr val="775E54"/>
                </a:solidFill>
                <a:latin typeface="Verdana"/>
                <a:cs typeface="Verdana"/>
              </a:rPr>
              <a:t>cumplimiento</a:t>
            </a:r>
            <a:r>
              <a:rPr sz="2400" spc="-16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-1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5" dirty="0">
                <a:solidFill>
                  <a:srgbClr val="775E54"/>
                </a:solidFill>
                <a:latin typeface="Verdana"/>
                <a:cs typeface="Verdana"/>
              </a:rPr>
              <a:t>los</a:t>
            </a:r>
            <a:r>
              <a:rPr sz="2400" spc="-1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objetivos</a:t>
            </a:r>
            <a:r>
              <a:rPr sz="24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planteados</a:t>
            </a:r>
            <a:r>
              <a:rPr sz="2400" spc="-1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por</a:t>
            </a:r>
            <a:r>
              <a:rPr sz="2400" spc="-1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90" dirty="0">
                <a:solidFill>
                  <a:srgbClr val="775E54"/>
                </a:solidFill>
                <a:latin typeface="Verdana"/>
                <a:cs typeface="Verdana"/>
              </a:rPr>
              <a:t>el</a:t>
            </a:r>
            <a:r>
              <a:rPr sz="24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35" dirty="0">
                <a:solidFill>
                  <a:srgbClr val="775E54"/>
                </a:solidFill>
                <a:latin typeface="Verdana"/>
                <a:cs typeface="Verdana"/>
              </a:rPr>
              <a:t>Apoyo.</a:t>
            </a:r>
            <a:r>
              <a:rPr sz="2400" spc="-14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40" dirty="0">
                <a:solidFill>
                  <a:srgbClr val="775E54"/>
                </a:solidFill>
                <a:latin typeface="Verdana"/>
                <a:cs typeface="Verdana"/>
              </a:rPr>
              <a:t>No</a:t>
            </a:r>
            <a:r>
              <a:rPr sz="2400" spc="-1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40" dirty="0">
                <a:solidFill>
                  <a:srgbClr val="775E54"/>
                </a:solidFill>
                <a:latin typeface="Verdana"/>
                <a:cs typeface="Verdana"/>
              </a:rPr>
              <a:t>persiguen </a:t>
            </a:r>
            <a:r>
              <a:rPr sz="2400" spc="95" dirty="0">
                <a:solidFill>
                  <a:srgbClr val="775E54"/>
                </a:solidFill>
                <a:latin typeface="Verdana"/>
                <a:cs typeface="Verdana"/>
              </a:rPr>
              <a:t>ningún</a:t>
            </a:r>
            <a:r>
              <a:rPr sz="2400" spc="-17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interés</a:t>
            </a:r>
            <a:r>
              <a:rPr sz="2400" spc="-14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8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-17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75E54"/>
                </a:solidFill>
                <a:latin typeface="Verdana"/>
                <a:cs typeface="Verdana"/>
              </a:rPr>
              <a:t>lucro,</a:t>
            </a:r>
            <a:r>
              <a:rPr sz="2400" spc="-1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50" dirty="0">
                <a:solidFill>
                  <a:srgbClr val="775E54"/>
                </a:solidFill>
                <a:latin typeface="Verdana"/>
                <a:cs typeface="Verdana"/>
              </a:rPr>
              <a:t>ni</a:t>
            </a:r>
            <a:r>
              <a:rPr sz="2400" spc="-1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55" dirty="0">
                <a:solidFill>
                  <a:srgbClr val="775E54"/>
                </a:solidFill>
                <a:latin typeface="Verdana"/>
                <a:cs typeface="Verdana"/>
              </a:rPr>
              <a:t>beneficio</a:t>
            </a:r>
            <a:r>
              <a:rPr sz="2400" spc="-1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personal</a:t>
            </a:r>
            <a:r>
              <a:rPr sz="2600" b="1" spc="-10" dirty="0">
                <a:solidFill>
                  <a:srgbClr val="691C1F"/>
                </a:solidFill>
                <a:latin typeface="Tahoma"/>
                <a:cs typeface="Tahoma"/>
              </a:rPr>
              <a:t>.</a:t>
            </a:r>
            <a:endParaRPr sz="2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10088" y="457200"/>
            <a:ext cx="1850135" cy="981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32" y="1606295"/>
            <a:ext cx="3688080" cy="260603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922243" y="651611"/>
            <a:ext cx="5111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0" dirty="0"/>
              <a:t>Comités</a:t>
            </a:r>
            <a:r>
              <a:rPr sz="3600" spc="-325" dirty="0"/>
              <a:t> </a:t>
            </a:r>
            <a:r>
              <a:rPr sz="3600" dirty="0"/>
              <a:t>de</a:t>
            </a:r>
            <a:r>
              <a:rPr sz="3600" spc="-320" dirty="0"/>
              <a:t> </a:t>
            </a:r>
            <a:r>
              <a:rPr sz="3600" spc="-50" dirty="0"/>
              <a:t>Contraloría</a:t>
            </a:r>
            <a:endParaRPr sz="360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093E0D9-464A-9874-B137-D3CE1C2CD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9660" y="457200"/>
            <a:ext cx="2132330" cy="6858000"/>
            <a:chOff x="1089660" y="457200"/>
            <a:chExt cx="2132330" cy="6858000"/>
          </a:xfrm>
        </p:grpSpPr>
        <p:sp>
          <p:nvSpPr>
            <p:cNvPr id="4" name="object 4"/>
            <p:cNvSpPr/>
            <p:nvPr/>
          </p:nvSpPr>
          <p:spPr>
            <a:xfrm>
              <a:off x="1089660" y="45720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599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6858000"/>
                  </a:lnTo>
                  <a:close/>
                </a:path>
              </a:pathLst>
            </a:custGeom>
            <a:solidFill>
              <a:srgbClr val="775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1" y="865631"/>
              <a:ext cx="1929383" cy="57607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60036" y="1784096"/>
            <a:ext cx="5500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9210" algn="l"/>
              </a:tabLst>
            </a:pPr>
            <a:r>
              <a:rPr sz="3600" spc="-10" dirty="0"/>
              <a:t>Instancias</a:t>
            </a:r>
            <a:r>
              <a:rPr sz="3600" dirty="0"/>
              <a:t>	</a:t>
            </a:r>
            <a:r>
              <a:rPr sz="3600" spc="-30" dirty="0"/>
              <a:t>participantes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1922779" y="4911545"/>
            <a:ext cx="9964420" cy="1858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r>
              <a:rPr sz="2400" spc="45" dirty="0">
                <a:solidFill>
                  <a:srgbClr val="775E54"/>
                </a:solidFill>
                <a:latin typeface="Verdana"/>
                <a:cs typeface="Verdana"/>
              </a:rPr>
              <a:t>El</a:t>
            </a:r>
            <a:r>
              <a:rPr sz="2400" spc="-3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775E54"/>
                </a:solidFill>
                <a:latin typeface="Verdana"/>
                <a:cs typeface="Verdana"/>
              </a:rPr>
              <a:t>AIEC</a:t>
            </a:r>
            <a:r>
              <a:rPr sz="2400" spc="-3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b="1" u="heavy" spc="9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</a:t>
            </a:r>
            <a:r>
              <a:rPr sz="2400" b="1" u="heavy" spc="-19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400" b="1" u="heavy" spc="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cuenta</a:t>
            </a:r>
            <a:r>
              <a:rPr sz="2400" b="1" u="heavy" spc="-15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400" b="1" u="heavy" spc="10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con</a:t>
            </a:r>
            <a:r>
              <a:rPr sz="2400" b="1" u="heavy" spc="-1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400" b="1" u="heavy" spc="6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Representaciones</a:t>
            </a:r>
            <a:r>
              <a:rPr sz="2400" b="1" u="heavy" spc="-18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Federales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;</a:t>
            </a:r>
            <a:r>
              <a:rPr sz="2400" spc="-3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400" spc="-34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45" dirty="0">
                <a:solidFill>
                  <a:srgbClr val="775E54"/>
                </a:solidFill>
                <a:latin typeface="Verdana"/>
                <a:cs typeface="Verdana"/>
              </a:rPr>
              <a:t>ejecución</a:t>
            </a:r>
            <a:r>
              <a:rPr sz="2400" spc="5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775E54"/>
                </a:solidFill>
                <a:latin typeface="Verdana"/>
                <a:cs typeface="Verdana"/>
              </a:rPr>
              <a:t>del</a:t>
            </a:r>
            <a:r>
              <a:rPr sz="2400" spc="-3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775E54"/>
                </a:solidFill>
                <a:latin typeface="Verdana"/>
                <a:cs typeface="Verdana"/>
              </a:rPr>
              <a:t>proyecto</a:t>
            </a:r>
            <a:r>
              <a:rPr sz="2400" spc="-33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775E54"/>
                </a:solidFill>
                <a:latin typeface="Verdana"/>
                <a:cs typeface="Verdana"/>
              </a:rPr>
              <a:t>cultural,</a:t>
            </a:r>
            <a:r>
              <a:rPr sz="2400" spc="-3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775E54"/>
                </a:solidFill>
                <a:latin typeface="Verdana"/>
                <a:cs typeface="Verdana"/>
              </a:rPr>
              <a:t>así</a:t>
            </a:r>
            <a:r>
              <a:rPr sz="2400" spc="-3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105" dirty="0">
                <a:solidFill>
                  <a:srgbClr val="775E54"/>
                </a:solidFill>
                <a:latin typeface="Verdana"/>
                <a:cs typeface="Verdana"/>
              </a:rPr>
              <a:t>como</a:t>
            </a:r>
            <a:r>
              <a:rPr sz="2400" spc="-33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400" spc="-3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75" dirty="0">
                <a:solidFill>
                  <a:srgbClr val="775E54"/>
                </a:solidFill>
                <a:latin typeface="Verdana"/>
                <a:cs typeface="Verdana"/>
              </a:rPr>
              <a:t>implementación</a:t>
            </a:r>
            <a:r>
              <a:rPr sz="2400" spc="-34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90" dirty="0">
                <a:solidFill>
                  <a:srgbClr val="775E54"/>
                </a:solidFill>
                <a:latin typeface="Verdana"/>
                <a:cs typeface="Verdana"/>
              </a:rPr>
              <a:t>y</a:t>
            </a:r>
            <a:r>
              <a:rPr sz="2400" spc="-31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775E54"/>
                </a:solidFill>
                <a:latin typeface="Verdana"/>
                <a:cs typeface="Verdana"/>
              </a:rPr>
              <a:t>seguimiento</a:t>
            </a:r>
            <a:r>
              <a:rPr sz="2400" spc="3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775E54"/>
                </a:solidFill>
                <a:latin typeface="Verdana"/>
                <a:cs typeface="Verdana"/>
              </a:rPr>
              <a:t>a</a:t>
            </a:r>
            <a:r>
              <a:rPr sz="2400" spc="-1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775E54"/>
                </a:solidFill>
                <a:latin typeface="Verdana"/>
                <a:cs typeface="Verdana"/>
              </a:rPr>
              <a:t>las</a:t>
            </a:r>
            <a:r>
              <a:rPr sz="2400" spc="-13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5" dirty="0">
                <a:solidFill>
                  <a:srgbClr val="775E54"/>
                </a:solidFill>
                <a:latin typeface="Verdana"/>
                <a:cs typeface="Verdana"/>
              </a:rPr>
              <a:t>actividades</a:t>
            </a:r>
            <a:r>
              <a:rPr sz="2400" spc="-10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8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-10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775E54"/>
                </a:solidFill>
                <a:latin typeface="Verdana"/>
                <a:cs typeface="Verdana"/>
              </a:rPr>
              <a:t>contraloría</a:t>
            </a:r>
            <a:r>
              <a:rPr sz="2400" spc="-1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775E54"/>
                </a:solidFill>
                <a:latin typeface="Verdana"/>
                <a:cs typeface="Verdana"/>
              </a:rPr>
              <a:t>social</a:t>
            </a:r>
            <a:r>
              <a:rPr sz="2400" spc="-1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775E54"/>
                </a:solidFill>
                <a:latin typeface="Verdana"/>
                <a:cs typeface="Verdana"/>
              </a:rPr>
              <a:t>será</a:t>
            </a:r>
            <a:r>
              <a:rPr sz="2400" spc="-10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775E54"/>
                </a:solidFill>
                <a:latin typeface="Verdana"/>
                <a:cs typeface="Verdana"/>
              </a:rPr>
              <a:t>responsabilidad</a:t>
            </a:r>
            <a:r>
              <a:rPr sz="2400" spc="-10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95" dirty="0">
                <a:solidFill>
                  <a:srgbClr val="775E54"/>
                </a:solidFill>
                <a:latin typeface="Verdana"/>
                <a:cs typeface="Verdana"/>
              </a:rPr>
              <a:t>de</a:t>
            </a:r>
            <a:r>
              <a:rPr sz="2400" spc="-10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775E54"/>
                </a:solidFill>
                <a:latin typeface="Verdana"/>
                <a:cs typeface="Verdana"/>
              </a:rPr>
              <a:t>la</a:t>
            </a:r>
            <a:r>
              <a:rPr sz="2400" spc="-1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775E54"/>
                </a:solidFill>
                <a:latin typeface="Verdana"/>
                <a:cs typeface="Verdana"/>
              </a:rPr>
              <a:t>Instancia</a:t>
            </a:r>
            <a:r>
              <a:rPr sz="2400" spc="-19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775E54"/>
                </a:solidFill>
                <a:latin typeface="Verdana"/>
                <a:cs typeface="Verdana"/>
              </a:rPr>
              <a:t>Ejecutora</a:t>
            </a:r>
            <a:r>
              <a:rPr sz="24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75" dirty="0">
                <a:solidFill>
                  <a:srgbClr val="775E54"/>
                </a:solidFill>
                <a:latin typeface="Verdana"/>
                <a:cs typeface="Verdana"/>
              </a:rPr>
              <a:t>quien</a:t>
            </a:r>
            <a:r>
              <a:rPr sz="2400" spc="-20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775E54"/>
                </a:solidFill>
                <a:latin typeface="Verdana"/>
                <a:cs typeface="Verdana"/>
              </a:rPr>
              <a:t>designará</a:t>
            </a:r>
            <a:r>
              <a:rPr sz="2400" spc="-19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775E54"/>
                </a:solidFill>
                <a:latin typeface="Verdana"/>
                <a:cs typeface="Verdana"/>
              </a:rPr>
              <a:t>una</a:t>
            </a:r>
            <a:r>
              <a:rPr sz="2400" spc="-12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0" dirty="0">
                <a:solidFill>
                  <a:srgbClr val="775E54"/>
                </a:solidFill>
                <a:latin typeface="Verdana"/>
                <a:cs typeface="Verdana"/>
              </a:rPr>
              <a:t>persona</a:t>
            </a:r>
            <a:r>
              <a:rPr sz="2400" spc="-19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0" dirty="0">
                <a:solidFill>
                  <a:srgbClr val="775E54"/>
                </a:solidFill>
                <a:latin typeface="Verdana"/>
                <a:cs typeface="Verdana"/>
              </a:rPr>
              <a:t>representante</a:t>
            </a:r>
            <a:r>
              <a:rPr sz="2400" spc="2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95" dirty="0">
                <a:solidFill>
                  <a:srgbClr val="775E54"/>
                </a:solidFill>
                <a:latin typeface="Verdana"/>
                <a:cs typeface="Verdana"/>
              </a:rPr>
              <a:t>que</a:t>
            </a:r>
            <a:r>
              <a:rPr sz="2400" spc="-20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775E54"/>
                </a:solidFill>
                <a:latin typeface="Verdana"/>
                <a:cs typeface="Verdana"/>
              </a:rPr>
              <a:t>fungirá</a:t>
            </a:r>
            <a:r>
              <a:rPr sz="2400" spc="-19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105" dirty="0">
                <a:solidFill>
                  <a:srgbClr val="775E54"/>
                </a:solidFill>
                <a:latin typeface="Verdana"/>
                <a:cs typeface="Verdana"/>
              </a:rPr>
              <a:t>como</a:t>
            </a:r>
            <a:r>
              <a:rPr sz="2400" spc="-16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b="1" spc="75" dirty="0">
                <a:solidFill>
                  <a:srgbClr val="2A2A2A"/>
                </a:solidFill>
                <a:latin typeface="Tahoma"/>
                <a:cs typeface="Tahoma"/>
              </a:rPr>
              <a:t>Enlace</a:t>
            </a:r>
            <a:r>
              <a:rPr sz="2400" b="1" spc="-1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2A2A2A"/>
                </a:solidFill>
                <a:latin typeface="Tahoma"/>
                <a:cs typeface="Tahoma"/>
              </a:rPr>
              <a:t>de</a:t>
            </a:r>
            <a:r>
              <a:rPr sz="2400" b="1" spc="-1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2A2A2A"/>
                </a:solidFill>
                <a:latin typeface="Tahoma"/>
                <a:cs typeface="Tahoma"/>
              </a:rPr>
              <a:t>Contraloría</a:t>
            </a:r>
            <a:r>
              <a:rPr sz="2400" b="1" spc="-7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2400" b="1" spc="40" dirty="0">
                <a:solidFill>
                  <a:srgbClr val="2A2A2A"/>
                </a:solidFill>
                <a:latin typeface="Tahoma"/>
                <a:cs typeface="Tahoma"/>
              </a:rPr>
              <a:t>Social</a:t>
            </a:r>
            <a:r>
              <a:rPr sz="2400" b="1" spc="-1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2400" spc="40" dirty="0">
                <a:solidFill>
                  <a:srgbClr val="775E54"/>
                </a:solidFill>
                <a:latin typeface="Verdana"/>
                <a:cs typeface="Verdana"/>
              </a:rPr>
              <a:t>ante</a:t>
            </a:r>
            <a:r>
              <a:rPr sz="2400" spc="-204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775E54"/>
                </a:solidFill>
                <a:latin typeface="Verdana"/>
                <a:cs typeface="Verdana"/>
              </a:rPr>
              <a:t>el</a:t>
            </a:r>
            <a:r>
              <a:rPr sz="2400" spc="-170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70" dirty="0">
                <a:solidFill>
                  <a:srgbClr val="775E54"/>
                </a:solidFill>
                <a:latin typeface="Verdana"/>
                <a:cs typeface="Verdana"/>
              </a:rPr>
              <a:t>AIEC.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48543" y="457200"/>
            <a:ext cx="1853183" cy="98450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972055" y="3304032"/>
            <a:ext cx="4608830" cy="1249680"/>
            <a:chOff x="1972055" y="3304032"/>
            <a:chExt cx="4608830" cy="12496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2055" y="3304032"/>
              <a:ext cx="4608575" cy="12496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0968" y="3779519"/>
              <a:ext cx="3980687" cy="438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0968" y="3575303"/>
              <a:ext cx="1734312" cy="2316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5104" y="3304032"/>
              <a:ext cx="4605527" cy="108203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094991" y="3299028"/>
            <a:ext cx="4356100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85"/>
              </a:spcBef>
            </a:pPr>
            <a:r>
              <a:rPr sz="1800" b="1" spc="50" dirty="0">
                <a:latin typeface="Tahoma"/>
                <a:cs typeface="Tahoma"/>
              </a:rPr>
              <a:t>La </a:t>
            </a:r>
            <a:r>
              <a:rPr sz="1800" b="1" spc="55" dirty="0">
                <a:latin typeface="Tahoma"/>
                <a:cs typeface="Tahoma"/>
              </a:rPr>
              <a:t>Dirección</a:t>
            </a:r>
            <a:r>
              <a:rPr sz="1800" b="1" spc="6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General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b="1" spc="75" dirty="0">
                <a:latin typeface="Tahoma"/>
                <a:cs typeface="Tahoma"/>
              </a:rPr>
              <a:t>de</a:t>
            </a:r>
            <a:r>
              <a:rPr sz="1800" b="1" spc="50" dirty="0">
                <a:latin typeface="Tahoma"/>
                <a:cs typeface="Tahoma"/>
              </a:rPr>
              <a:t> </a:t>
            </a:r>
            <a:r>
              <a:rPr sz="1800" b="1" spc="45" dirty="0">
                <a:latin typeface="Tahoma"/>
                <a:cs typeface="Tahoma"/>
              </a:rPr>
              <a:t>Vinculación </a:t>
            </a:r>
            <a:r>
              <a:rPr sz="1800" b="1" dirty="0">
                <a:latin typeface="Tahoma"/>
                <a:cs typeface="Tahoma"/>
              </a:rPr>
              <a:t>Cultural</a:t>
            </a:r>
            <a:r>
              <a:rPr sz="1800" b="1" spc="7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a</a:t>
            </a:r>
            <a:r>
              <a:rPr sz="1800" b="1" spc="9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través</a:t>
            </a:r>
            <a:r>
              <a:rPr sz="1800" b="1" spc="100" dirty="0">
                <a:latin typeface="Tahoma"/>
                <a:cs typeface="Tahoma"/>
              </a:rPr>
              <a:t> </a:t>
            </a:r>
            <a:r>
              <a:rPr sz="1800" b="1" spc="65" dirty="0">
                <a:latin typeface="Tahoma"/>
                <a:cs typeface="Tahoma"/>
              </a:rPr>
              <a:t>de</a:t>
            </a:r>
            <a:r>
              <a:rPr sz="1800" b="1" spc="10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la</a:t>
            </a:r>
            <a:r>
              <a:rPr sz="1800" b="1" spc="90" dirty="0">
                <a:latin typeface="Tahoma"/>
                <a:cs typeface="Tahoma"/>
              </a:rPr>
              <a:t> </a:t>
            </a:r>
            <a:r>
              <a:rPr sz="1800" b="1" spc="45" dirty="0">
                <a:latin typeface="Tahoma"/>
                <a:cs typeface="Tahoma"/>
              </a:rPr>
              <a:t>Subdirección </a:t>
            </a:r>
            <a:r>
              <a:rPr sz="1800" b="1" spc="75" dirty="0">
                <a:latin typeface="Tahoma"/>
                <a:cs typeface="Tahoma"/>
              </a:rPr>
              <a:t>de</a:t>
            </a:r>
            <a:r>
              <a:rPr sz="1800" b="1" spc="15" dirty="0">
                <a:latin typeface="Tahoma"/>
                <a:cs typeface="Tahoma"/>
              </a:rPr>
              <a:t> </a:t>
            </a:r>
            <a:r>
              <a:rPr sz="1800" b="1" spc="55" dirty="0">
                <a:latin typeface="Tahoma"/>
                <a:cs typeface="Tahoma"/>
              </a:rPr>
              <a:t>Vinculación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Regional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972055" y="2685288"/>
            <a:ext cx="4608830" cy="624840"/>
            <a:chOff x="1972055" y="2685288"/>
            <a:chExt cx="4608830" cy="62484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72055" y="2685288"/>
              <a:ext cx="4608575" cy="6248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679192" y="2906280"/>
              <a:ext cx="3200400" cy="253365"/>
            </a:xfrm>
            <a:custGeom>
              <a:avLst/>
              <a:gdLst/>
              <a:ahLst/>
              <a:cxnLst/>
              <a:rect l="l" t="t" r="r" b="b"/>
              <a:pathLst>
                <a:path w="3200400" h="253364">
                  <a:moveTo>
                    <a:pt x="32004" y="19812"/>
                  </a:moveTo>
                  <a:lnTo>
                    <a:pt x="0" y="19812"/>
                  </a:lnTo>
                  <a:lnTo>
                    <a:pt x="0" y="249923"/>
                  </a:lnTo>
                  <a:lnTo>
                    <a:pt x="32004" y="249923"/>
                  </a:lnTo>
                  <a:lnTo>
                    <a:pt x="32004" y="19812"/>
                  </a:lnTo>
                  <a:close/>
                </a:path>
                <a:path w="3200400" h="253364">
                  <a:moveTo>
                    <a:pt x="251460" y="149339"/>
                  </a:moveTo>
                  <a:lnTo>
                    <a:pt x="241173" y="104127"/>
                  </a:lnTo>
                  <a:lnTo>
                    <a:pt x="210312" y="78486"/>
                  </a:lnTo>
                  <a:lnTo>
                    <a:pt x="182880" y="73139"/>
                  </a:lnTo>
                  <a:lnTo>
                    <a:pt x="172872" y="73698"/>
                  </a:lnTo>
                  <a:lnTo>
                    <a:pt x="132969" y="89725"/>
                  </a:lnTo>
                  <a:lnTo>
                    <a:pt x="121907" y="102108"/>
                  </a:lnTo>
                  <a:lnTo>
                    <a:pt x="121907" y="74676"/>
                  </a:lnTo>
                  <a:lnTo>
                    <a:pt x="92964" y="74676"/>
                  </a:lnTo>
                  <a:lnTo>
                    <a:pt x="92964" y="249923"/>
                  </a:lnTo>
                  <a:lnTo>
                    <a:pt x="123431" y="249923"/>
                  </a:lnTo>
                  <a:lnTo>
                    <a:pt x="123431" y="160020"/>
                  </a:lnTo>
                  <a:lnTo>
                    <a:pt x="124294" y="146913"/>
                  </a:lnTo>
                  <a:lnTo>
                    <a:pt x="144843" y="110464"/>
                  </a:lnTo>
                  <a:lnTo>
                    <a:pt x="164985" y="102933"/>
                  </a:lnTo>
                  <a:lnTo>
                    <a:pt x="165442" y="102933"/>
                  </a:lnTo>
                  <a:lnTo>
                    <a:pt x="176784" y="102108"/>
                  </a:lnTo>
                  <a:lnTo>
                    <a:pt x="215188" y="121983"/>
                  </a:lnTo>
                  <a:lnTo>
                    <a:pt x="220980" y="153924"/>
                  </a:lnTo>
                  <a:lnTo>
                    <a:pt x="220980" y="249923"/>
                  </a:lnTo>
                  <a:lnTo>
                    <a:pt x="251460" y="249923"/>
                  </a:lnTo>
                  <a:lnTo>
                    <a:pt x="251460" y="149339"/>
                  </a:lnTo>
                  <a:close/>
                </a:path>
                <a:path w="3200400" h="253364">
                  <a:moveTo>
                    <a:pt x="426707" y="201155"/>
                  </a:moveTo>
                  <a:lnTo>
                    <a:pt x="426148" y="192570"/>
                  </a:lnTo>
                  <a:lnTo>
                    <a:pt x="426021" y="192024"/>
                  </a:lnTo>
                  <a:lnTo>
                    <a:pt x="424434" y="184975"/>
                  </a:lnTo>
                  <a:lnTo>
                    <a:pt x="389953" y="156438"/>
                  </a:lnTo>
                  <a:lnTo>
                    <a:pt x="353568" y="149339"/>
                  </a:lnTo>
                  <a:lnTo>
                    <a:pt x="345948" y="147828"/>
                  </a:lnTo>
                  <a:lnTo>
                    <a:pt x="321564" y="131064"/>
                  </a:lnTo>
                  <a:lnTo>
                    <a:pt x="321564" y="117348"/>
                  </a:lnTo>
                  <a:lnTo>
                    <a:pt x="324599" y="111239"/>
                  </a:lnTo>
                  <a:lnTo>
                    <a:pt x="330708" y="108204"/>
                  </a:lnTo>
                  <a:lnTo>
                    <a:pt x="336080" y="105079"/>
                  </a:lnTo>
                  <a:lnTo>
                    <a:pt x="342900" y="102679"/>
                  </a:lnTo>
                  <a:lnTo>
                    <a:pt x="350850" y="101130"/>
                  </a:lnTo>
                  <a:lnTo>
                    <a:pt x="359664" y="100584"/>
                  </a:lnTo>
                  <a:lnTo>
                    <a:pt x="373062" y="101434"/>
                  </a:lnTo>
                  <a:lnTo>
                    <a:pt x="385762" y="104013"/>
                  </a:lnTo>
                  <a:lnTo>
                    <a:pt x="397332" y="108204"/>
                  </a:lnTo>
                  <a:lnTo>
                    <a:pt x="408432" y="114300"/>
                  </a:lnTo>
                  <a:lnTo>
                    <a:pt x="415290" y="100584"/>
                  </a:lnTo>
                  <a:lnTo>
                    <a:pt x="420624" y="89916"/>
                  </a:lnTo>
                  <a:lnTo>
                    <a:pt x="415480" y="86499"/>
                  </a:lnTo>
                  <a:lnTo>
                    <a:pt x="409194" y="83248"/>
                  </a:lnTo>
                  <a:lnTo>
                    <a:pt x="401764" y="80264"/>
                  </a:lnTo>
                  <a:lnTo>
                    <a:pt x="393192" y="77724"/>
                  </a:lnTo>
                  <a:lnTo>
                    <a:pt x="385165" y="75717"/>
                  </a:lnTo>
                  <a:lnTo>
                    <a:pt x="376720" y="74244"/>
                  </a:lnTo>
                  <a:lnTo>
                    <a:pt x="376529" y="74244"/>
                  </a:lnTo>
                  <a:lnTo>
                    <a:pt x="368541" y="73431"/>
                  </a:lnTo>
                  <a:lnTo>
                    <a:pt x="320230" y="82143"/>
                  </a:lnTo>
                  <a:lnTo>
                    <a:pt x="292227" y="114744"/>
                  </a:lnTo>
                  <a:lnTo>
                    <a:pt x="291084" y="126492"/>
                  </a:lnTo>
                  <a:lnTo>
                    <a:pt x="291655" y="135077"/>
                  </a:lnTo>
                  <a:lnTo>
                    <a:pt x="313931" y="166116"/>
                  </a:lnTo>
                  <a:lnTo>
                    <a:pt x="355092" y="176784"/>
                  </a:lnTo>
                  <a:lnTo>
                    <a:pt x="363804" y="178231"/>
                  </a:lnTo>
                  <a:lnTo>
                    <a:pt x="364045" y="178231"/>
                  </a:lnTo>
                  <a:lnTo>
                    <a:pt x="371856" y="181356"/>
                  </a:lnTo>
                  <a:lnTo>
                    <a:pt x="377952" y="181356"/>
                  </a:lnTo>
                  <a:lnTo>
                    <a:pt x="382524" y="182880"/>
                  </a:lnTo>
                  <a:lnTo>
                    <a:pt x="387096" y="185928"/>
                  </a:lnTo>
                  <a:lnTo>
                    <a:pt x="390131" y="188976"/>
                  </a:lnTo>
                  <a:lnTo>
                    <a:pt x="394716" y="192024"/>
                  </a:lnTo>
                  <a:lnTo>
                    <a:pt x="396240" y="196596"/>
                  </a:lnTo>
                  <a:lnTo>
                    <a:pt x="396240" y="201155"/>
                  </a:lnTo>
                  <a:lnTo>
                    <a:pt x="393687" y="212039"/>
                  </a:lnTo>
                  <a:lnTo>
                    <a:pt x="386143" y="219646"/>
                  </a:lnTo>
                  <a:lnTo>
                    <a:pt x="373735" y="224091"/>
                  </a:lnTo>
                  <a:lnTo>
                    <a:pt x="356616" y="225539"/>
                  </a:lnTo>
                  <a:lnTo>
                    <a:pt x="348615" y="225259"/>
                  </a:lnTo>
                  <a:lnTo>
                    <a:pt x="309943" y="214122"/>
                  </a:lnTo>
                  <a:lnTo>
                    <a:pt x="298704" y="207264"/>
                  </a:lnTo>
                  <a:lnTo>
                    <a:pt x="284988" y="231648"/>
                  </a:lnTo>
                  <a:lnTo>
                    <a:pt x="324866" y="249758"/>
                  </a:lnTo>
                  <a:lnTo>
                    <a:pt x="355092" y="252984"/>
                  </a:lnTo>
                  <a:lnTo>
                    <a:pt x="370471" y="252120"/>
                  </a:lnTo>
                  <a:lnTo>
                    <a:pt x="406908" y="239255"/>
                  </a:lnTo>
                  <a:lnTo>
                    <a:pt x="419481" y="225539"/>
                  </a:lnTo>
                  <a:lnTo>
                    <a:pt x="421957" y="221932"/>
                  </a:lnTo>
                  <a:lnTo>
                    <a:pt x="425551" y="212039"/>
                  </a:lnTo>
                  <a:lnTo>
                    <a:pt x="426707" y="201155"/>
                  </a:lnTo>
                  <a:close/>
                </a:path>
                <a:path w="3200400" h="253364">
                  <a:moveTo>
                    <a:pt x="557784" y="240792"/>
                  </a:moveTo>
                  <a:lnTo>
                    <a:pt x="550672" y="225539"/>
                  </a:lnTo>
                  <a:lnTo>
                    <a:pt x="547116" y="217932"/>
                  </a:lnTo>
                  <a:lnTo>
                    <a:pt x="541007" y="222504"/>
                  </a:lnTo>
                  <a:lnTo>
                    <a:pt x="533400" y="225539"/>
                  </a:lnTo>
                  <a:lnTo>
                    <a:pt x="516623" y="225539"/>
                  </a:lnTo>
                  <a:lnTo>
                    <a:pt x="509016" y="224028"/>
                  </a:lnTo>
                  <a:lnTo>
                    <a:pt x="504431" y="217932"/>
                  </a:lnTo>
                  <a:lnTo>
                    <a:pt x="499872" y="213347"/>
                  </a:lnTo>
                  <a:lnTo>
                    <a:pt x="498348" y="205740"/>
                  </a:lnTo>
                  <a:lnTo>
                    <a:pt x="498348" y="102108"/>
                  </a:lnTo>
                  <a:lnTo>
                    <a:pt x="545592" y="102108"/>
                  </a:lnTo>
                  <a:lnTo>
                    <a:pt x="545592" y="74676"/>
                  </a:lnTo>
                  <a:lnTo>
                    <a:pt x="498348" y="74676"/>
                  </a:lnTo>
                  <a:lnTo>
                    <a:pt x="498348" y="36576"/>
                  </a:lnTo>
                  <a:lnTo>
                    <a:pt x="467868" y="36576"/>
                  </a:lnTo>
                  <a:lnTo>
                    <a:pt x="467868" y="74676"/>
                  </a:lnTo>
                  <a:lnTo>
                    <a:pt x="440423" y="74676"/>
                  </a:lnTo>
                  <a:lnTo>
                    <a:pt x="440423" y="102108"/>
                  </a:lnTo>
                  <a:lnTo>
                    <a:pt x="467868" y="102108"/>
                  </a:lnTo>
                  <a:lnTo>
                    <a:pt x="467868" y="198120"/>
                  </a:lnTo>
                  <a:lnTo>
                    <a:pt x="468718" y="210096"/>
                  </a:lnTo>
                  <a:lnTo>
                    <a:pt x="489267" y="244614"/>
                  </a:lnTo>
                  <a:lnTo>
                    <a:pt x="521208" y="252984"/>
                  </a:lnTo>
                  <a:lnTo>
                    <a:pt x="527304" y="252984"/>
                  </a:lnTo>
                  <a:lnTo>
                    <a:pt x="534924" y="251447"/>
                  </a:lnTo>
                  <a:lnTo>
                    <a:pt x="541007" y="249923"/>
                  </a:lnTo>
                  <a:lnTo>
                    <a:pt x="553199" y="243840"/>
                  </a:lnTo>
                  <a:lnTo>
                    <a:pt x="557784" y="240792"/>
                  </a:lnTo>
                  <a:close/>
                </a:path>
                <a:path w="3200400" h="253364">
                  <a:moveTo>
                    <a:pt x="725424" y="172212"/>
                  </a:moveTo>
                  <a:lnTo>
                    <a:pt x="724281" y="128511"/>
                  </a:lnTo>
                  <a:lnTo>
                    <a:pt x="714260" y="100584"/>
                  </a:lnTo>
                  <a:lnTo>
                    <a:pt x="707123" y="91440"/>
                  </a:lnTo>
                  <a:lnTo>
                    <a:pt x="696861" y="83439"/>
                  </a:lnTo>
                  <a:lnTo>
                    <a:pt x="684466" y="77724"/>
                  </a:lnTo>
                  <a:lnTo>
                    <a:pt x="670052" y="74282"/>
                  </a:lnTo>
                  <a:lnTo>
                    <a:pt x="653796" y="73139"/>
                  </a:lnTo>
                  <a:lnTo>
                    <a:pt x="643763" y="73672"/>
                  </a:lnTo>
                  <a:lnTo>
                    <a:pt x="599313" y="86487"/>
                  </a:lnTo>
                  <a:lnTo>
                    <a:pt x="585216" y="96012"/>
                  </a:lnTo>
                  <a:lnTo>
                    <a:pt x="597408" y="120396"/>
                  </a:lnTo>
                  <a:lnTo>
                    <a:pt x="602500" y="116103"/>
                  </a:lnTo>
                  <a:lnTo>
                    <a:pt x="608457" y="112395"/>
                  </a:lnTo>
                  <a:lnTo>
                    <a:pt x="650748" y="100584"/>
                  </a:lnTo>
                  <a:lnTo>
                    <a:pt x="660692" y="101409"/>
                  </a:lnTo>
                  <a:lnTo>
                    <a:pt x="692467" y="125158"/>
                  </a:lnTo>
                  <a:lnTo>
                    <a:pt x="694944" y="143256"/>
                  </a:lnTo>
                  <a:lnTo>
                    <a:pt x="694944" y="149339"/>
                  </a:lnTo>
                  <a:lnTo>
                    <a:pt x="694944" y="172212"/>
                  </a:lnTo>
                  <a:lnTo>
                    <a:pt x="694944" y="196596"/>
                  </a:lnTo>
                  <a:lnTo>
                    <a:pt x="692086" y="204025"/>
                  </a:lnTo>
                  <a:lnTo>
                    <a:pt x="655002" y="228028"/>
                  </a:lnTo>
                  <a:lnTo>
                    <a:pt x="646176" y="228600"/>
                  </a:lnTo>
                  <a:lnTo>
                    <a:pt x="638149" y="228028"/>
                  </a:lnTo>
                  <a:lnTo>
                    <a:pt x="638365" y="228028"/>
                  </a:lnTo>
                  <a:lnTo>
                    <a:pt x="631507" y="226504"/>
                  </a:lnTo>
                  <a:lnTo>
                    <a:pt x="625386" y="224091"/>
                  </a:lnTo>
                  <a:lnTo>
                    <a:pt x="620268" y="220980"/>
                  </a:lnTo>
                  <a:lnTo>
                    <a:pt x="612648" y="214884"/>
                  </a:lnTo>
                  <a:lnTo>
                    <a:pt x="609600" y="208788"/>
                  </a:lnTo>
                  <a:lnTo>
                    <a:pt x="609600" y="199631"/>
                  </a:lnTo>
                  <a:lnTo>
                    <a:pt x="612140" y="187642"/>
                  </a:lnTo>
                  <a:lnTo>
                    <a:pt x="619696" y="179070"/>
                  </a:lnTo>
                  <a:lnTo>
                    <a:pt x="632091" y="173926"/>
                  </a:lnTo>
                  <a:lnTo>
                    <a:pt x="649224" y="172212"/>
                  </a:lnTo>
                  <a:lnTo>
                    <a:pt x="694944" y="172212"/>
                  </a:lnTo>
                  <a:lnTo>
                    <a:pt x="694944" y="149339"/>
                  </a:lnTo>
                  <a:lnTo>
                    <a:pt x="647700" y="149339"/>
                  </a:lnTo>
                  <a:lnTo>
                    <a:pt x="630809" y="150228"/>
                  </a:lnTo>
                  <a:lnTo>
                    <a:pt x="589000" y="172021"/>
                  </a:lnTo>
                  <a:lnTo>
                    <a:pt x="580758" y="199631"/>
                  </a:lnTo>
                  <a:lnTo>
                    <a:pt x="580872" y="204025"/>
                  </a:lnTo>
                  <a:lnTo>
                    <a:pt x="606234" y="244614"/>
                  </a:lnTo>
                  <a:lnTo>
                    <a:pt x="641604" y="252984"/>
                  </a:lnTo>
                  <a:lnTo>
                    <a:pt x="651332" y="252450"/>
                  </a:lnTo>
                  <a:lnTo>
                    <a:pt x="687514" y="238696"/>
                  </a:lnTo>
                  <a:lnTo>
                    <a:pt x="695502" y="228600"/>
                  </a:lnTo>
                  <a:lnTo>
                    <a:pt x="696468" y="227076"/>
                  </a:lnTo>
                  <a:lnTo>
                    <a:pt x="696468" y="249923"/>
                  </a:lnTo>
                  <a:lnTo>
                    <a:pt x="725424" y="249923"/>
                  </a:lnTo>
                  <a:lnTo>
                    <a:pt x="725424" y="227076"/>
                  </a:lnTo>
                  <a:lnTo>
                    <a:pt x="725424" y="172212"/>
                  </a:lnTo>
                  <a:close/>
                </a:path>
                <a:path w="3200400" h="253364">
                  <a:moveTo>
                    <a:pt x="938784" y="149339"/>
                  </a:moveTo>
                  <a:lnTo>
                    <a:pt x="928497" y="104127"/>
                  </a:lnTo>
                  <a:lnTo>
                    <a:pt x="897636" y="78486"/>
                  </a:lnTo>
                  <a:lnTo>
                    <a:pt x="870204" y="73139"/>
                  </a:lnTo>
                  <a:lnTo>
                    <a:pt x="860196" y="73698"/>
                  </a:lnTo>
                  <a:lnTo>
                    <a:pt x="820293" y="89725"/>
                  </a:lnTo>
                  <a:lnTo>
                    <a:pt x="809244" y="102108"/>
                  </a:lnTo>
                  <a:lnTo>
                    <a:pt x="809244" y="74676"/>
                  </a:lnTo>
                  <a:lnTo>
                    <a:pt x="780288" y="74676"/>
                  </a:lnTo>
                  <a:lnTo>
                    <a:pt x="780288" y="249923"/>
                  </a:lnTo>
                  <a:lnTo>
                    <a:pt x="810768" y="249923"/>
                  </a:lnTo>
                  <a:lnTo>
                    <a:pt x="810768" y="160020"/>
                  </a:lnTo>
                  <a:lnTo>
                    <a:pt x="811618" y="146913"/>
                  </a:lnTo>
                  <a:lnTo>
                    <a:pt x="832167" y="110464"/>
                  </a:lnTo>
                  <a:lnTo>
                    <a:pt x="852309" y="102933"/>
                  </a:lnTo>
                  <a:lnTo>
                    <a:pt x="852766" y="102933"/>
                  </a:lnTo>
                  <a:lnTo>
                    <a:pt x="864108" y="102108"/>
                  </a:lnTo>
                  <a:lnTo>
                    <a:pt x="902512" y="121983"/>
                  </a:lnTo>
                  <a:lnTo>
                    <a:pt x="908304" y="153924"/>
                  </a:lnTo>
                  <a:lnTo>
                    <a:pt x="908304" y="249923"/>
                  </a:lnTo>
                  <a:lnTo>
                    <a:pt x="938784" y="249923"/>
                  </a:lnTo>
                  <a:lnTo>
                    <a:pt x="938784" y="149339"/>
                  </a:lnTo>
                  <a:close/>
                </a:path>
                <a:path w="3200400" h="253364">
                  <a:moveTo>
                    <a:pt x="1133856" y="111239"/>
                  </a:moveTo>
                  <a:lnTo>
                    <a:pt x="1128712" y="102666"/>
                  </a:lnTo>
                  <a:lnTo>
                    <a:pt x="1128217" y="102108"/>
                  </a:lnTo>
                  <a:lnTo>
                    <a:pt x="1122426" y="95250"/>
                  </a:lnTo>
                  <a:lnTo>
                    <a:pt x="1088326" y="75628"/>
                  </a:lnTo>
                  <a:lnTo>
                    <a:pt x="1066800" y="73139"/>
                  </a:lnTo>
                  <a:lnTo>
                    <a:pt x="1054506" y="73977"/>
                  </a:lnTo>
                  <a:lnTo>
                    <a:pt x="1011377" y="91630"/>
                  </a:lnTo>
                  <a:lnTo>
                    <a:pt x="985469" y="127914"/>
                  </a:lnTo>
                  <a:lnTo>
                    <a:pt x="978408" y="163055"/>
                  </a:lnTo>
                  <a:lnTo>
                    <a:pt x="979233" y="175348"/>
                  </a:lnTo>
                  <a:lnTo>
                    <a:pt x="995997" y="218503"/>
                  </a:lnTo>
                  <a:lnTo>
                    <a:pt x="1031646" y="245910"/>
                  </a:lnTo>
                  <a:lnTo>
                    <a:pt x="1066800" y="252984"/>
                  </a:lnTo>
                  <a:lnTo>
                    <a:pt x="1077912" y="252387"/>
                  </a:lnTo>
                  <a:lnTo>
                    <a:pt x="1114996" y="237172"/>
                  </a:lnTo>
                  <a:lnTo>
                    <a:pt x="1126934" y="225539"/>
                  </a:lnTo>
                  <a:lnTo>
                    <a:pt x="1128712" y="223456"/>
                  </a:lnTo>
                  <a:lnTo>
                    <a:pt x="1133856" y="214884"/>
                  </a:lnTo>
                  <a:lnTo>
                    <a:pt x="1110996" y="199631"/>
                  </a:lnTo>
                  <a:lnTo>
                    <a:pt x="1107274" y="205930"/>
                  </a:lnTo>
                  <a:lnTo>
                    <a:pt x="1102995" y="211074"/>
                  </a:lnTo>
                  <a:lnTo>
                    <a:pt x="1066800" y="225539"/>
                  </a:lnTo>
                  <a:lnTo>
                    <a:pt x="1058176" y="224993"/>
                  </a:lnTo>
                  <a:lnTo>
                    <a:pt x="1020457" y="201637"/>
                  </a:lnTo>
                  <a:lnTo>
                    <a:pt x="1008888" y="163055"/>
                  </a:lnTo>
                  <a:lnTo>
                    <a:pt x="1009434" y="154203"/>
                  </a:lnTo>
                  <a:lnTo>
                    <a:pt x="1025271" y="118681"/>
                  </a:lnTo>
                  <a:lnTo>
                    <a:pt x="1058329" y="102412"/>
                  </a:lnTo>
                  <a:lnTo>
                    <a:pt x="1058786" y="102412"/>
                  </a:lnTo>
                  <a:lnTo>
                    <a:pt x="1066800" y="102108"/>
                  </a:lnTo>
                  <a:lnTo>
                    <a:pt x="1102995" y="115633"/>
                  </a:lnTo>
                  <a:lnTo>
                    <a:pt x="1110996" y="126492"/>
                  </a:lnTo>
                  <a:lnTo>
                    <a:pt x="1133856" y="111239"/>
                  </a:lnTo>
                  <a:close/>
                </a:path>
                <a:path w="3200400" h="253364">
                  <a:moveTo>
                    <a:pt x="1202436" y="74676"/>
                  </a:moveTo>
                  <a:lnTo>
                    <a:pt x="1171956" y="74676"/>
                  </a:lnTo>
                  <a:lnTo>
                    <a:pt x="1171956" y="249923"/>
                  </a:lnTo>
                  <a:lnTo>
                    <a:pt x="1202436" y="249923"/>
                  </a:lnTo>
                  <a:lnTo>
                    <a:pt x="1202436" y="74676"/>
                  </a:lnTo>
                  <a:close/>
                </a:path>
                <a:path w="3200400" h="253364">
                  <a:moveTo>
                    <a:pt x="1208532" y="15240"/>
                  </a:moveTo>
                  <a:lnTo>
                    <a:pt x="1202436" y="6096"/>
                  </a:lnTo>
                  <a:lnTo>
                    <a:pt x="1197864" y="1524"/>
                  </a:lnTo>
                  <a:lnTo>
                    <a:pt x="1193292" y="0"/>
                  </a:lnTo>
                  <a:lnTo>
                    <a:pt x="1181100" y="0"/>
                  </a:lnTo>
                  <a:lnTo>
                    <a:pt x="1176528" y="3048"/>
                  </a:lnTo>
                  <a:lnTo>
                    <a:pt x="1168908" y="10655"/>
                  </a:lnTo>
                  <a:lnTo>
                    <a:pt x="1167384" y="15240"/>
                  </a:lnTo>
                  <a:lnTo>
                    <a:pt x="1167384" y="27432"/>
                  </a:lnTo>
                  <a:lnTo>
                    <a:pt x="1168908" y="32004"/>
                  </a:lnTo>
                  <a:lnTo>
                    <a:pt x="1173480" y="35039"/>
                  </a:lnTo>
                  <a:lnTo>
                    <a:pt x="1176528" y="39624"/>
                  </a:lnTo>
                  <a:lnTo>
                    <a:pt x="1181100" y="41148"/>
                  </a:lnTo>
                  <a:lnTo>
                    <a:pt x="1193292" y="41148"/>
                  </a:lnTo>
                  <a:lnTo>
                    <a:pt x="1197864" y="39624"/>
                  </a:lnTo>
                  <a:lnTo>
                    <a:pt x="1205484" y="32004"/>
                  </a:lnTo>
                  <a:lnTo>
                    <a:pt x="1208532" y="25908"/>
                  </a:lnTo>
                  <a:lnTo>
                    <a:pt x="1208532" y="15240"/>
                  </a:lnTo>
                  <a:close/>
                </a:path>
                <a:path w="3200400" h="253364">
                  <a:moveTo>
                    <a:pt x="1391399" y="172212"/>
                  </a:moveTo>
                  <a:lnTo>
                    <a:pt x="1390269" y="128511"/>
                  </a:lnTo>
                  <a:lnTo>
                    <a:pt x="1380248" y="100584"/>
                  </a:lnTo>
                  <a:lnTo>
                    <a:pt x="1373124" y="91440"/>
                  </a:lnTo>
                  <a:lnTo>
                    <a:pt x="1362849" y="83439"/>
                  </a:lnTo>
                  <a:lnTo>
                    <a:pt x="1350454" y="77724"/>
                  </a:lnTo>
                  <a:lnTo>
                    <a:pt x="1336040" y="74282"/>
                  </a:lnTo>
                  <a:lnTo>
                    <a:pt x="1319784" y="73139"/>
                  </a:lnTo>
                  <a:lnTo>
                    <a:pt x="1309751" y="73672"/>
                  </a:lnTo>
                  <a:lnTo>
                    <a:pt x="1265301" y="86487"/>
                  </a:lnTo>
                  <a:lnTo>
                    <a:pt x="1251204" y="96012"/>
                  </a:lnTo>
                  <a:lnTo>
                    <a:pt x="1263396" y="120396"/>
                  </a:lnTo>
                  <a:lnTo>
                    <a:pt x="1268488" y="116103"/>
                  </a:lnTo>
                  <a:lnTo>
                    <a:pt x="1274445" y="112395"/>
                  </a:lnTo>
                  <a:lnTo>
                    <a:pt x="1316736" y="100584"/>
                  </a:lnTo>
                  <a:lnTo>
                    <a:pt x="1326680" y="101409"/>
                  </a:lnTo>
                  <a:lnTo>
                    <a:pt x="1358455" y="125158"/>
                  </a:lnTo>
                  <a:lnTo>
                    <a:pt x="1360932" y="143256"/>
                  </a:lnTo>
                  <a:lnTo>
                    <a:pt x="1360932" y="149339"/>
                  </a:lnTo>
                  <a:lnTo>
                    <a:pt x="1360932" y="172212"/>
                  </a:lnTo>
                  <a:lnTo>
                    <a:pt x="1360932" y="196596"/>
                  </a:lnTo>
                  <a:lnTo>
                    <a:pt x="1358074" y="204025"/>
                  </a:lnTo>
                  <a:lnTo>
                    <a:pt x="1320990" y="228028"/>
                  </a:lnTo>
                  <a:lnTo>
                    <a:pt x="1312164" y="228600"/>
                  </a:lnTo>
                  <a:lnTo>
                    <a:pt x="1304137" y="228028"/>
                  </a:lnTo>
                  <a:lnTo>
                    <a:pt x="1304353" y="228028"/>
                  </a:lnTo>
                  <a:lnTo>
                    <a:pt x="1297495" y="226504"/>
                  </a:lnTo>
                  <a:lnTo>
                    <a:pt x="1291374" y="224091"/>
                  </a:lnTo>
                  <a:lnTo>
                    <a:pt x="1286256" y="220980"/>
                  </a:lnTo>
                  <a:lnTo>
                    <a:pt x="1278636" y="214884"/>
                  </a:lnTo>
                  <a:lnTo>
                    <a:pt x="1275588" y="208788"/>
                  </a:lnTo>
                  <a:lnTo>
                    <a:pt x="1275588" y="199631"/>
                  </a:lnTo>
                  <a:lnTo>
                    <a:pt x="1278128" y="187642"/>
                  </a:lnTo>
                  <a:lnTo>
                    <a:pt x="1285684" y="179070"/>
                  </a:lnTo>
                  <a:lnTo>
                    <a:pt x="1298079" y="173926"/>
                  </a:lnTo>
                  <a:lnTo>
                    <a:pt x="1315199" y="172212"/>
                  </a:lnTo>
                  <a:lnTo>
                    <a:pt x="1360932" y="172212"/>
                  </a:lnTo>
                  <a:lnTo>
                    <a:pt x="1360932" y="149339"/>
                  </a:lnTo>
                  <a:lnTo>
                    <a:pt x="1313688" y="149339"/>
                  </a:lnTo>
                  <a:lnTo>
                    <a:pt x="1296797" y="150228"/>
                  </a:lnTo>
                  <a:lnTo>
                    <a:pt x="1254988" y="172021"/>
                  </a:lnTo>
                  <a:lnTo>
                    <a:pt x="1246746" y="199631"/>
                  </a:lnTo>
                  <a:lnTo>
                    <a:pt x="1246860" y="204025"/>
                  </a:lnTo>
                  <a:lnTo>
                    <a:pt x="1272222" y="244614"/>
                  </a:lnTo>
                  <a:lnTo>
                    <a:pt x="1307592" y="252984"/>
                  </a:lnTo>
                  <a:lnTo>
                    <a:pt x="1317320" y="252450"/>
                  </a:lnTo>
                  <a:lnTo>
                    <a:pt x="1353502" y="238696"/>
                  </a:lnTo>
                  <a:lnTo>
                    <a:pt x="1361490" y="228600"/>
                  </a:lnTo>
                  <a:lnTo>
                    <a:pt x="1362456" y="227076"/>
                  </a:lnTo>
                  <a:lnTo>
                    <a:pt x="1362456" y="249923"/>
                  </a:lnTo>
                  <a:lnTo>
                    <a:pt x="1391399" y="249923"/>
                  </a:lnTo>
                  <a:lnTo>
                    <a:pt x="1391399" y="227076"/>
                  </a:lnTo>
                  <a:lnTo>
                    <a:pt x="1391399" y="172212"/>
                  </a:lnTo>
                  <a:close/>
                </a:path>
                <a:path w="3200400" h="253364">
                  <a:moveTo>
                    <a:pt x="1767840" y="19812"/>
                  </a:moveTo>
                  <a:lnTo>
                    <a:pt x="1737360" y="19812"/>
                  </a:lnTo>
                  <a:lnTo>
                    <a:pt x="1737360" y="192024"/>
                  </a:lnTo>
                  <a:lnTo>
                    <a:pt x="1649349" y="77724"/>
                  </a:lnTo>
                  <a:lnTo>
                    <a:pt x="1604772" y="19812"/>
                  </a:lnTo>
                  <a:lnTo>
                    <a:pt x="1578864" y="19812"/>
                  </a:lnTo>
                  <a:lnTo>
                    <a:pt x="1578864" y="249923"/>
                  </a:lnTo>
                  <a:lnTo>
                    <a:pt x="1610868" y="249923"/>
                  </a:lnTo>
                  <a:lnTo>
                    <a:pt x="1610868" y="77724"/>
                  </a:lnTo>
                  <a:lnTo>
                    <a:pt x="1741932" y="249923"/>
                  </a:lnTo>
                  <a:lnTo>
                    <a:pt x="1767840" y="249923"/>
                  </a:lnTo>
                  <a:lnTo>
                    <a:pt x="1767840" y="192024"/>
                  </a:lnTo>
                  <a:lnTo>
                    <a:pt x="1767840" y="19812"/>
                  </a:lnTo>
                  <a:close/>
                </a:path>
                <a:path w="3200400" h="253364">
                  <a:moveTo>
                    <a:pt x="1987296" y="163055"/>
                  </a:moveTo>
                  <a:lnTo>
                    <a:pt x="1975104" y="117348"/>
                  </a:lnTo>
                  <a:lnTo>
                    <a:pt x="1965198" y="102108"/>
                  </a:lnTo>
                  <a:lnTo>
                    <a:pt x="1962721" y="99060"/>
                  </a:lnTo>
                  <a:lnTo>
                    <a:pt x="1956816" y="93853"/>
                  </a:lnTo>
                  <a:lnTo>
                    <a:pt x="1956816" y="163055"/>
                  </a:lnTo>
                  <a:lnTo>
                    <a:pt x="1956257" y="171919"/>
                  </a:lnTo>
                  <a:lnTo>
                    <a:pt x="1940433" y="207454"/>
                  </a:lnTo>
                  <a:lnTo>
                    <a:pt x="1900428" y="225539"/>
                  </a:lnTo>
                  <a:lnTo>
                    <a:pt x="1892681" y="224980"/>
                  </a:lnTo>
                  <a:lnTo>
                    <a:pt x="1855609" y="201612"/>
                  </a:lnTo>
                  <a:lnTo>
                    <a:pt x="1844040" y="163055"/>
                  </a:lnTo>
                  <a:lnTo>
                    <a:pt x="1844586" y="154203"/>
                  </a:lnTo>
                  <a:lnTo>
                    <a:pt x="1860423" y="118681"/>
                  </a:lnTo>
                  <a:lnTo>
                    <a:pt x="1900428" y="102108"/>
                  </a:lnTo>
                  <a:lnTo>
                    <a:pt x="1908162" y="102438"/>
                  </a:lnTo>
                  <a:lnTo>
                    <a:pt x="1945233" y="124510"/>
                  </a:lnTo>
                  <a:lnTo>
                    <a:pt x="1956816" y="163055"/>
                  </a:lnTo>
                  <a:lnTo>
                    <a:pt x="1956816" y="93853"/>
                  </a:lnTo>
                  <a:lnTo>
                    <a:pt x="1912683" y="73977"/>
                  </a:lnTo>
                  <a:lnTo>
                    <a:pt x="1900428" y="73139"/>
                  </a:lnTo>
                  <a:lnTo>
                    <a:pt x="1888159" y="73977"/>
                  </a:lnTo>
                  <a:lnTo>
                    <a:pt x="1846516" y="91630"/>
                  </a:lnTo>
                  <a:lnTo>
                    <a:pt x="1819986" y="127914"/>
                  </a:lnTo>
                  <a:lnTo>
                    <a:pt x="1813560" y="163055"/>
                  </a:lnTo>
                  <a:lnTo>
                    <a:pt x="1814360" y="175348"/>
                  </a:lnTo>
                  <a:lnTo>
                    <a:pt x="1830514" y="218503"/>
                  </a:lnTo>
                  <a:lnTo>
                    <a:pt x="1865922" y="245910"/>
                  </a:lnTo>
                  <a:lnTo>
                    <a:pt x="1900428" y="252984"/>
                  </a:lnTo>
                  <a:lnTo>
                    <a:pt x="1912683" y="252145"/>
                  </a:lnTo>
                  <a:lnTo>
                    <a:pt x="1954314" y="234505"/>
                  </a:lnTo>
                  <a:lnTo>
                    <a:pt x="1963953" y="225539"/>
                  </a:lnTo>
                  <a:lnTo>
                    <a:pt x="1969693" y="218503"/>
                  </a:lnTo>
                  <a:lnTo>
                    <a:pt x="1975104" y="208788"/>
                  </a:lnTo>
                  <a:lnTo>
                    <a:pt x="1980222" y="198208"/>
                  </a:lnTo>
                  <a:lnTo>
                    <a:pt x="1984057" y="187071"/>
                  </a:lnTo>
                  <a:lnTo>
                    <a:pt x="1986457" y="175348"/>
                  </a:lnTo>
                  <a:lnTo>
                    <a:pt x="1987296" y="163055"/>
                  </a:lnTo>
                  <a:close/>
                </a:path>
                <a:path w="3200400" h="253364">
                  <a:moveTo>
                    <a:pt x="2118360" y="73139"/>
                  </a:moveTo>
                  <a:lnTo>
                    <a:pt x="2080260" y="82296"/>
                  </a:lnTo>
                  <a:lnTo>
                    <a:pt x="2057400" y="105156"/>
                  </a:lnTo>
                  <a:lnTo>
                    <a:pt x="2057400" y="74676"/>
                  </a:lnTo>
                  <a:lnTo>
                    <a:pt x="2028444" y="74676"/>
                  </a:lnTo>
                  <a:lnTo>
                    <a:pt x="2028444" y="249923"/>
                  </a:lnTo>
                  <a:lnTo>
                    <a:pt x="2058924" y="249923"/>
                  </a:lnTo>
                  <a:lnTo>
                    <a:pt x="2058924" y="163055"/>
                  </a:lnTo>
                  <a:lnTo>
                    <a:pt x="2059774" y="149936"/>
                  </a:lnTo>
                  <a:lnTo>
                    <a:pt x="2080298" y="112623"/>
                  </a:lnTo>
                  <a:lnTo>
                    <a:pt x="2098217" y="105156"/>
                  </a:lnTo>
                  <a:lnTo>
                    <a:pt x="2099640" y="104724"/>
                  </a:lnTo>
                  <a:lnTo>
                    <a:pt x="2110740" y="103632"/>
                  </a:lnTo>
                  <a:lnTo>
                    <a:pt x="2116836" y="103632"/>
                  </a:lnTo>
                  <a:lnTo>
                    <a:pt x="2118360" y="105156"/>
                  </a:lnTo>
                  <a:lnTo>
                    <a:pt x="2118360" y="103632"/>
                  </a:lnTo>
                  <a:lnTo>
                    <a:pt x="2118360" y="73139"/>
                  </a:lnTo>
                  <a:close/>
                </a:path>
                <a:path w="3200400" h="253364">
                  <a:moveTo>
                    <a:pt x="2435352" y="149339"/>
                  </a:moveTo>
                  <a:lnTo>
                    <a:pt x="2434209" y="131965"/>
                  </a:lnTo>
                  <a:lnTo>
                    <a:pt x="2430780" y="116586"/>
                  </a:lnTo>
                  <a:lnTo>
                    <a:pt x="2425065" y="103479"/>
                  </a:lnTo>
                  <a:lnTo>
                    <a:pt x="2424011" y="102108"/>
                  </a:lnTo>
                  <a:lnTo>
                    <a:pt x="2417051" y="92964"/>
                  </a:lnTo>
                  <a:lnTo>
                    <a:pt x="2407056" y="84721"/>
                  </a:lnTo>
                  <a:lnTo>
                    <a:pt x="2395347" y="78486"/>
                  </a:lnTo>
                  <a:lnTo>
                    <a:pt x="2381910" y="74523"/>
                  </a:lnTo>
                  <a:lnTo>
                    <a:pt x="2366772" y="73139"/>
                  </a:lnTo>
                  <a:lnTo>
                    <a:pt x="2356955" y="73698"/>
                  </a:lnTo>
                  <a:lnTo>
                    <a:pt x="2356662" y="73698"/>
                  </a:lnTo>
                  <a:lnTo>
                    <a:pt x="2320975" y="87172"/>
                  </a:lnTo>
                  <a:lnTo>
                    <a:pt x="2302751" y="106680"/>
                  </a:lnTo>
                  <a:lnTo>
                    <a:pt x="2297900" y="99009"/>
                  </a:lnTo>
                  <a:lnTo>
                    <a:pt x="2262949" y="75438"/>
                  </a:lnTo>
                  <a:lnTo>
                    <a:pt x="2253843" y="73698"/>
                  </a:lnTo>
                  <a:lnTo>
                    <a:pt x="2253589" y="73698"/>
                  </a:lnTo>
                  <a:lnTo>
                    <a:pt x="2244852" y="73139"/>
                  </a:lnTo>
                  <a:lnTo>
                    <a:pt x="2203907" y="84721"/>
                  </a:lnTo>
                  <a:lnTo>
                    <a:pt x="2186940" y="102108"/>
                  </a:lnTo>
                  <a:lnTo>
                    <a:pt x="2186940" y="74676"/>
                  </a:lnTo>
                  <a:lnTo>
                    <a:pt x="2157984" y="74676"/>
                  </a:lnTo>
                  <a:lnTo>
                    <a:pt x="2157984" y="249923"/>
                  </a:lnTo>
                  <a:lnTo>
                    <a:pt x="2188464" y="249923"/>
                  </a:lnTo>
                  <a:lnTo>
                    <a:pt x="2188464" y="160020"/>
                  </a:lnTo>
                  <a:lnTo>
                    <a:pt x="2189315" y="146913"/>
                  </a:lnTo>
                  <a:lnTo>
                    <a:pt x="2209609" y="110464"/>
                  </a:lnTo>
                  <a:lnTo>
                    <a:pt x="2228062" y="102933"/>
                  </a:lnTo>
                  <a:lnTo>
                    <a:pt x="2228481" y="102933"/>
                  </a:lnTo>
                  <a:lnTo>
                    <a:pt x="2238756" y="102108"/>
                  </a:lnTo>
                  <a:lnTo>
                    <a:pt x="2275636" y="121983"/>
                  </a:lnTo>
                  <a:lnTo>
                    <a:pt x="2279065" y="131965"/>
                  </a:lnTo>
                  <a:lnTo>
                    <a:pt x="2280831" y="141935"/>
                  </a:lnTo>
                  <a:lnTo>
                    <a:pt x="2281428" y="153924"/>
                  </a:lnTo>
                  <a:lnTo>
                    <a:pt x="2281428" y="249923"/>
                  </a:lnTo>
                  <a:lnTo>
                    <a:pt x="2311908" y="249923"/>
                  </a:lnTo>
                  <a:lnTo>
                    <a:pt x="2311908" y="160020"/>
                  </a:lnTo>
                  <a:lnTo>
                    <a:pt x="2312759" y="146913"/>
                  </a:lnTo>
                  <a:lnTo>
                    <a:pt x="2333053" y="110464"/>
                  </a:lnTo>
                  <a:lnTo>
                    <a:pt x="2351506" y="102933"/>
                  </a:lnTo>
                  <a:lnTo>
                    <a:pt x="2351925" y="102933"/>
                  </a:lnTo>
                  <a:lnTo>
                    <a:pt x="2362200" y="102108"/>
                  </a:lnTo>
                  <a:lnTo>
                    <a:pt x="2398433" y="121983"/>
                  </a:lnTo>
                  <a:lnTo>
                    <a:pt x="2404872" y="153924"/>
                  </a:lnTo>
                  <a:lnTo>
                    <a:pt x="2404872" y="249923"/>
                  </a:lnTo>
                  <a:lnTo>
                    <a:pt x="2435352" y="249923"/>
                  </a:lnTo>
                  <a:lnTo>
                    <a:pt x="2435352" y="149339"/>
                  </a:lnTo>
                  <a:close/>
                </a:path>
                <a:path w="3200400" h="253364">
                  <a:moveTo>
                    <a:pt x="2621267" y="172212"/>
                  </a:moveTo>
                  <a:lnTo>
                    <a:pt x="2620137" y="128511"/>
                  </a:lnTo>
                  <a:lnTo>
                    <a:pt x="2610116" y="100584"/>
                  </a:lnTo>
                  <a:lnTo>
                    <a:pt x="2602992" y="91440"/>
                  </a:lnTo>
                  <a:lnTo>
                    <a:pt x="2592717" y="83439"/>
                  </a:lnTo>
                  <a:lnTo>
                    <a:pt x="2580322" y="77724"/>
                  </a:lnTo>
                  <a:lnTo>
                    <a:pt x="2565908" y="74282"/>
                  </a:lnTo>
                  <a:lnTo>
                    <a:pt x="2549652" y="73139"/>
                  </a:lnTo>
                  <a:lnTo>
                    <a:pt x="2539619" y="73672"/>
                  </a:lnTo>
                  <a:lnTo>
                    <a:pt x="2495169" y="86487"/>
                  </a:lnTo>
                  <a:lnTo>
                    <a:pt x="2481072" y="96012"/>
                  </a:lnTo>
                  <a:lnTo>
                    <a:pt x="2493251" y="120396"/>
                  </a:lnTo>
                  <a:lnTo>
                    <a:pt x="2498356" y="116103"/>
                  </a:lnTo>
                  <a:lnTo>
                    <a:pt x="2504313" y="112395"/>
                  </a:lnTo>
                  <a:lnTo>
                    <a:pt x="2546604" y="100584"/>
                  </a:lnTo>
                  <a:lnTo>
                    <a:pt x="2556548" y="101409"/>
                  </a:lnTo>
                  <a:lnTo>
                    <a:pt x="2588323" y="125158"/>
                  </a:lnTo>
                  <a:lnTo>
                    <a:pt x="2590800" y="143256"/>
                  </a:lnTo>
                  <a:lnTo>
                    <a:pt x="2590800" y="149339"/>
                  </a:lnTo>
                  <a:lnTo>
                    <a:pt x="2590800" y="172212"/>
                  </a:lnTo>
                  <a:lnTo>
                    <a:pt x="2590800" y="196596"/>
                  </a:lnTo>
                  <a:lnTo>
                    <a:pt x="2587942" y="204025"/>
                  </a:lnTo>
                  <a:lnTo>
                    <a:pt x="2550858" y="228028"/>
                  </a:lnTo>
                  <a:lnTo>
                    <a:pt x="2542019" y="228600"/>
                  </a:lnTo>
                  <a:lnTo>
                    <a:pt x="2534005" y="228028"/>
                  </a:lnTo>
                  <a:lnTo>
                    <a:pt x="2534221" y="228028"/>
                  </a:lnTo>
                  <a:lnTo>
                    <a:pt x="2527363" y="226504"/>
                  </a:lnTo>
                  <a:lnTo>
                    <a:pt x="2521242" y="224091"/>
                  </a:lnTo>
                  <a:lnTo>
                    <a:pt x="2516124" y="220980"/>
                  </a:lnTo>
                  <a:lnTo>
                    <a:pt x="2508504" y="214884"/>
                  </a:lnTo>
                  <a:lnTo>
                    <a:pt x="2505456" y="208788"/>
                  </a:lnTo>
                  <a:lnTo>
                    <a:pt x="2505456" y="199631"/>
                  </a:lnTo>
                  <a:lnTo>
                    <a:pt x="2507996" y="187642"/>
                  </a:lnTo>
                  <a:lnTo>
                    <a:pt x="2515552" y="179070"/>
                  </a:lnTo>
                  <a:lnTo>
                    <a:pt x="2527947" y="173926"/>
                  </a:lnTo>
                  <a:lnTo>
                    <a:pt x="2545067" y="172212"/>
                  </a:lnTo>
                  <a:lnTo>
                    <a:pt x="2590800" y="172212"/>
                  </a:lnTo>
                  <a:lnTo>
                    <a:pt x="2590800" y="149339"/>
                  </a:lnTo>
                  <a:lnTo>
                    <a:pt x="2543556" y="149339"/>
                  </a:lnTo>
                  <a:lnTo>
                    <a:pt x="2526665" y="150228"/>
                  </a:lnTo>
                  <a:lnTo>
                    <a:pt x="2484856" y="172021"/>
                  </a:lnTo>
                  <a:lnTo>
                    <a:pt x="2476614" y="199631"/>
                  </a:lnTo>
                  <a:lnTo>
                    <a:pt x="2476728" y="204025"/>
                  </a:lnTo>
                  <a:lnTo>
                    <a:pt x="2502090" y="244614"/>
                  </a:lnTo>
                  <a:lnTo>
                    <a:pt x="2537460" y="252984"/>
                  </a:lnTo>
                  <a:lnTo>
                    <a:pt x="2547188" y="252450"/>
                  </a:lnTo>
                  <a:lnTo>
                    <a:pt x="2583370" y="238696"/>
                  </a:lnTo>
                  <a:lnTo>
                    <a:pt x="2591358" y="228600"/>
                  </a:lnTo>
                  <a:lnTo>
                    <a:pt x="2592324" y="227076"/>
                  </a:lnTo>
                  <a:lnTo>
                    <a:pt x="2592324" y="249923"/>
                  </a:lnTo>
                  <a:lnTo>
                    <a:pt x="2621267" y="249923"/>
                  </a:lnTo>
                  <a:lnTo>
                    <a:pt x="2621267" y="227076"/>
                  </a:lnTo>
                  <a:lnTo>
                    <a:pt x="2621267" y="172212"/>
                  </a:lnTo>
                  <a:close/>
                </a:path>
                <a:path w="3200400" h="253364">
                  <a:moveTo>
                    <a:pt x="2770619" y="240792"/>
                  </a:moveTo>
                  <a:lnTo>
                    <a:pt x="2763507" y="225539"/>
                  </a:lnTo>
                  <a:lnTo>
                    <a:pt x="2759951" y="217932"/>
                  </a:lnTo>
                  <a:lnTo>
                    <a:pt x="2753868" y="222504"/>
                  </a:lnTo>
                  <a:lnTo>
                    <a:pt x="2746235" y="225539"/>
                  </a:lnTo>
                  <a:lnTo>
                    <a:pt x="2729484" y="225539"/>
                  </a:lnTo>
                  <a:lnTo>
                    <a:pt x="2721851" y="224028"/>
                  </a:lnTo>
                  <a:lnTo>
                    <a:pt x="2717292" y="217932"/>
                  </a:lnTo>
                  <a:lnTo>
                    <a:pt x="2712720" y="213347"/>
                  </a:lnTo>
                  <a:lnTo>
                    <a:pt x="2711183" y="205740"/>
                  </a:lnTo>
                  <a:lnTo>
                    <a:pt x="2711183" y="102108"/>
                  </a:lnTo>
                  <a:lnTo>
                    <a:pt x="2758440" y="102108"/>
                  </a:lnTo>
                  <a:lnTo>
                    <a:pt x="2758440" y="74676"/>
                  </a:lnTo>
                  <a:lnTo>
                    <a:pt x="2711183" y="74676"/>
                  </a:lnTo>
                  <a:lnTo>
                    <a:pt x="2711183" y="36576"/>
                  </a:lnTo>
                  <a:lnTo>
                    <a:pt x="2680703" y="36576"/>
                  </a:lnTo>
                  <a:lnTo>
                    <a:pt x="2680703" y="74676"/>
                  </a:lnTo>
                  <a:lnTo>
                    <a:pt x="2653284" y="74676"/>
                  </a:lnTo>
                  <a:lnTo>
                    <a:pt x="2653284" y="102108"/>
                  </a:lnTo>
                  <a:lnTo>
                    <a:pt x="2680703" y="102108"/>
                  </a:lnTo>
                  <a:lnTo>
                    <a:pt x="2680703" y="198120"/>
                  </a:lnTo>
                  <a:lnTo>
                    <a:pt x="2681567" y="210096"/>
                  </a:lnTo>
                  <a:lnTo>
                    <a:pt x="2702115" y="244614"/>
                  </a:lnTo>
                  <a:lnTo>
                    <a:pt x="2734056" y="252984"/>
                  </a:lnTo>
                  <a:lnTo>
                    <a:pt x="2740152" y="252984"/>
                  </a:lnTo>
                  <a:lnTo>
                    <a:pt x="2747772" y="251447"/>
                  </a:lnTo>
                  <a:lnTo>
                    <a:pt x="2753868" y="249923"/>
                  </a:lnTo>
                  <a:lnTo>
                    <a:pt x="2766060" y="243840"/>
                  </a:lnTo>
                  <a:lnTo>
                    <a:pt x="2770619" y="240792"/>
                  </a:lnTo>
                  <a:close/>
                </a:path>
                <a:path w="3200400" h="253364">
                  <a:moveTo>
                    <a:pt x="2836151" y="74676"/>
                  </a:moveTo>
                  <a:lnTo>
                    <a:pt x="2805684" y="74676"/>
                  </a:lnTo>
                  <a:lnTo>
                    <a:pt x="2805684" y="249923"/>
                  </a:lnTo>
                  <a:lnTo>
                    <a:pt x="2836151" y="249923"/>
                  </a:lnTo>
                  <a:lnTo>
                    <a:pt x="2836151" y="74676"/>
                  </a:lnTo>
                  <a:close/>
                </a:path>
                <a:path w="3200400" h="253364">
                  <a:moveTo>
                    <a:pt x="2842260" y="15240"/>
                  </a:moveTo>
                  <a:lnTo>
                    <a:pt x="2836151" y="6096"/>
                  </a:lnTo>
                  <a:lnTo>
                    <a:pt x="2831592" y="1524"/>
                  </a:lnTo>
                  <a:lnTo>
                    <a:pt x="2827020" y="0"/>
                  </a:lnTo>
                  <a:lnTo>
                    <a:pt x="2814828" y="0"/>
                  </a:lnTo>
                  <a:lnTo>
                    <a:pt x="2810256" y="3048"/>
                  </a:lnTo>
                  <a:lnTo>
                    <a:pt x="2802636" y="10655"/>
                  </a:lnTo>
                  <a:lnTo>
                    <a:pt x="2801112" y="15240"/>
                  </a:lnTo>
                  <a:lnTo>
                    <a:pt x="2801112" y="27432"/>
                  </a:lnTo>
                  <a:lnTo>
                    <a:pt x="2802636" y="32004"/>
                  </a:lnTo>
                  <a:lnTo>
                    <a:pt x="2807208" y="35039"/>
                  </a:lnTo>
                  <a:lnTo>
                    <a:pt x="2810256" y="39624"/>
                  </a:lnTo>
                  <a:lnTo>
                    <a:pt x="2814828" y="41148"/>
                  </a:lnTo>
                  <a:lnTo>
                    <a:pt x="2827020" y="41148"/>
                  </a:lnTo>
                  <a:lnTo>
                    <a:pt x="2831592" y="39624"/>
                  </a:lnTo>
                  <a:lnTo>
                    <a:pt x="2839212" y="32004"/>
                  </a:lnTo>
                  <a:lnTo>
                    <a:pt x="2842260" y="25908"/>
                  </a:lnTo>
                  <a:lnTo>
                    <a:pt x="2842260" y="15240"/>
                  </a:lnTo>
                  <a:close/>
                </a:path>
                <a:path w="3200400" h="253364">
                  <a:moveTo>
                    <a:pt x="3040367" y="74676"/>
                  </a:moveTo>
                  <a:lnTo>
                    <a:pt x="3011424" y="74676"/>
                  </a:lnTo>
                  <a:lnTo>
                    <a:pt x="2951988" y="216408"/>
                  </a:lnTo>
                  <a:lnTo>
                    <a:pt x="2895600" y="74676"/>
                  </a:lnTo>
                  <a:lnTo>
                    <a:pt x="2863596" y="74676"/>
                  </a:lnTo>
                  <a:lnTo>
                    <a:pt x="2936735" y="249923"/>
                  </a:lnTo>
                  <a:lnTo>
                    <a:pt x="2967228" y="249923"/>
                  </a:lnTo>
                  <a:lnTo>
                    <a:pt x="2981210" y="216408"/>
                  </a:lnTo>
                  <a:lnTo>
                    <a:pt x="3040367" y="74676"/>
                  </a:lnTo>
                  <a:close/>
                </a:path>
                <a:path w="3200400" h="253364">
                  <a:moveTo>
                    <a:pt x="3200400" y="172212"/>
                  </a:moveTo>
                  <a:lnTo>
                    <a:pt x="3199257" y="128511"/>
                  </a:lnTo>
                  <a:lnTo>
                    <a:pt x="3189236" y="100584"/>
                  </a:lnTo>
                  <a:lnTo>
                    <a:pt x="3182112" y="91440"/>
                  </a:lnTo>
                  <a:lnTo>
                    <a:pt x="3171837" y="83439"/>
                  </a:lnTo>
                  <a:lnTo>
                    <a:pt x="3159442" y="77724"/>
                  </a:lnTo>
                  <a:lnTo>
                    <a:pt x="3145028" y="74282"/>
                  </a:lnTo>
                  <a:lnTo>
                    <a:pt x="3128772" y="73139"/>
                  </a:lnTo>
                  <a:lnTo>
                    <a:pt x="3118739" y="73672"/>
                  </a:lnTo>
                  <a:lnTo>
                    <a:pt x="3074289" y="86487"/>
                  </a:lnTo>
                  <a:lnTo>
                    <a:pt x="3060192" y="96012"/>
                  </a:lnTo>
                  <a:lnTo>
                    <a:pt x="3072384" y="120396"/>
                  </a:lnTo>
                  <a:lnTo>
                    <a:pt x="3077476" y="116103"/>
                  </a:lnTo>
                  <a:lnTo>
                    <a:pt x="3083433" y="112395"/>
                  </a:lnTo>
                  <a:lnTo>
                    <a:pt x="3125724" y="100584"/>
                  </a:lnTo>
                  <a:lnTo>
                    <a:pt x="3135668" y="101409"/>
                  </a:lnTo>
                  <a:lnTo>
                    <a:pt x="3167443" y="125158"/>
                  </a:lnTo>
                  <a:lnTo>
                    <a:pt x="3169920" y="143256"/>
                  </a:lnTo>
                  <a:lnTo>
                    <a:pt x="3169920" y="149339"/>
                  </a:lnTo>
                  <a:lnTo>
                    <a:pt x="3169920" y="172212"/>
                  </a:lnTo>
                  <a:lnTo>
                    <a:pt x="3169920" y="196596"/>
                  </a:lnTo>
                  <a:lnTo>
                    <a:pt x="3167062" y="204025"/>
                  </a:lnTo>
                  <a:lnTo>
                    <a:pt x="3129978" y="228028"/>
                  </a:lnTo>
                  <a:lnTo>
                    <a:pt x="3121152" y="228600"/>
                  </a:lnTo>
                  <a:lnTo>
                    <a:pt x="3113125" y="228028"/>
                  </a:lnTo>
                  <a:lnTo>
                    <a:pt x="3113341" y="228028"/>
                  </a:lnTo>
                  <a:lnTo>
                    <a:pt x="3106483" y="226504"/>
                  </a:lnTo>
                  <a:lnTo>
                    <a:pt x="3100362" y="224091"/>
                  </a:lnTo>
                  <a:lnTo>
                    <a:pt x="3095244" y="220980"/>
                  </a:lnTo>
                  <a:lnTo>
                    <a:pt x="3087624" y="214884"/>
                  </a:lnTo>
                  <a:lnTo>
                    <a:pt x="3084576" y="208788"/>
                  </a:lnTo>
                  <a:lnTo>
                    <a:pt x="3084576" y="199631"/>
                  </a:lnTo>
                  <a:lnTo>
                    <a:pt x="3087116" y="187642"/>
                  </a:lnTo>
                  <a:lnTo>
                    <a:pt x="3094672" y="179070"/>
                  </a:lnTo>
                  <a:lnTo>
                    <a:pt x="3107067" y="173926"/>
                  </a:lnTo>
                  <a:lnTo>
                    <a:pt x="3124200" y="172212"/>
                  </a:lnTo>
                  <a:lnTo>
                    <a:pt x="3169920" y="172212"/>
                  </a:lnTo>
                  <a:lnTo>
                    <a:pt x="3169920" y="149339"/>
                  </a:lnTo>
                  <a:lnTo>
                    <a:pt x="3122676" y="149339"/>
                  </a:lnTo>
                  <a:lnTo>
                    <a:pt x="3105785" y="150228"/>
                  </a:lnTo>
                  <a:lnTo>
                    <a:pt x="3063976" y="172021"/>
                  </a:lnTo>
                  <a:lnTo>
                    <a:pt x="3055734" y="199631"/>
                  </a:lnTo>
                  <a:lnTo>
                    <a:pt x="3055848" y="204025"/>
                  </a:lnTo>
                  <a:lnTo>
                    <a:pt x="3081210" y="244614"/>
                  </a:lnTo>
                  <a:lnTo>
                    <a:pt x="3116567" y="252984"/>
                  </a:lnTo>
                  <a:lnTo>
                    <a:pt x="3126308" y="252450"/>
                  </a:lnTo>
                  <a:lnTo>
                    <a:pt x="3162490" y="238696"/>
                  </a:lnTo>
                  <a:lnTo>
                    <a:pt x="3170478" y="228600"/>
                  </a:lnTo>
                  <a:lnTo>
                    <a:pt x="3171444" y="227076"/>
                  </a:lnTo>
                  <a:lnTo>
                    <a:pt x="3171444" y="249923"/>
                  </a:lnTo>
                  <a:lnTo>
                    <a:pt x="3200400" y="249923"/>
                  </a:lnTo>
                  <a:lnTo>
                    <a:pt x="3200400" y="227076"/>
                  </a:lnTo>
                  <a:lnTo>
                    <a:pt x="3200400" y="1722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220711" y="3233927"/>
            <a:ext cx="4608830" cy="1186180"/>
            <a:chOff x="7220711" y="3233927"/>
            <a:chExt cx="4608830" cy="118618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20711" y="3261359"/>
              <a:ext cx="4608575" cy="11582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94975" y="3319272"/>
              <a:ext cx="1545335" cy="2164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0711" y="3233927"/>
              <a:ext cx="4608575" cy="106680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396912" y="3225876"/>
            <a:ext cx="4250690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85"/>
              </a:spcBef>
            </a:pPr>
            <a:r>
              <a:rPr sz="1800" b="1" dirty="0">
                <a:latin typeface="Tahoma"/>
                <a:cs typeface="Tahoma"/>
              </a:rPr>
              <a:t>Las</a:t>
            </a:r>
            <a:r>
              <a:rPr sz="1800" b="1" spc="18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instancias</a:t>
            </a:r>
            <a:r>
              <a:rPr sz="1800" b="1" spc="2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ejecutoras</a:t>
            </a:r>
            <a:r>
              <a:rPr sz="1800" b="1" spc="190" dirty="0">
                <a:latin typeface="Tahoma"/>
                <a:cs typeface="Tahoma"/>
              </a:rPr>
              <a:t> </a:t>
            </a:r>
            <a:r>
              <a:rPr sz="1800" b="1" spc="50" dirty="0">
                <a:latin typeface="Tahoma"/>
                <a:cs typeface="Tahoma"/>
              </a:rPr>
              <a:t>son</a:t>
            </a:r>
            <a:r>
              <a:rPr sz="1800" b="1" spc="215" dirty="0">
                <a:latin typeface="Tahoma"/>
                <a:cs typeface="Tahoma"/>
              </a:rPr>
              <a:t> </a:t>
            </a:r>
            <a:r>
              <a:rPr sz="1800" b="1" spc="-25" dirty="0">
                <a:latin typeface="Tahoma"/>
                <a:cs typeface="Tahoma"/>
              </a:rPr>
              <a:t>las </a:t>
            </a:r>
            <a:r>
              <a:rPr sz="1800" b="1" spc="45" dirty="0">
                <a:latin typeface="Tahoma"/>
                <a:cs typeface="Tahoma"/>
              </a:rPr>
              <a:t>responsables</a:t>
            </a:r>
            <a:r>
              <a:rPr sz="1800" b="1" spc="-20" dirty="0">
                <a:latin typeface="Tahoma"/>
                <a:cs typeface="Tahoma"/>
              </a:rPr>
              <a:t> </a:t>
            </a:r>
            <a:r>
              <a:rPr sz="1800" b="1" spc="80" dirty="0">
                <a:latin typeface="Tahoma"/>
                <a:cs typeface="Tahoma"/>
              </a:rPr>
              <a:t>de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la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45" dirty="0">
                <a:latin typeface="Tahoma"/>
                <a:cs typeface="Tahoma"/>
              </a:rPr>
              <a:t>ejecución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75" dirty="0">
                <a:latin typeface="Tahoma"/>
                <a:cs typeface="Tahoma"/>
              </a:rPr>
              <a:t>de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spc="-25" dirty="0">
                <a:latin typeface="Tahoma"/>
                <a:cs typeface="Tahoma"/>
              </a:rPr>
              <a:t>los </a:t>
            </a:r>
            <a:r>
              <a:rPr sz="1800" b="1" spc="50" dirty="0">
                <a:latin typeface="Tahoma"/>
                <a:cs typeface="Tahoma"/>
              </a:rPr>
              <a:t>Proyectos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Culturales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223759" y="2685288"/>
            <a:ext cx="4605655" cy="554990"/>
            <a:chOff x="7223759" y="2685288"/>
            <a:chExt cx="4605655" cy="554990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23759" y="2685288"/>
              <a:ext cx="4605527" cy="55473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008619" y="2904756"/>
              <a:ext cx="3042285" cy="317500"/>
            </a:xfrm>
            <a:custGeom>
              <a:avLst/>
              <a:gdLst/>
              <a:ahLst/>
              <a:cxnLst/>
              <a:rect l="l" t="t" r="r" b="b"/>
              <a:pathLst>
                <a:path w="3042284" h="317500">
                  <a:moveTo>
                    <a:pt x="31991" y="19812"/>
                  </a:moveTo>
                  <a:lnTo>
                    <a:pt x="0" y="19812"/>
                  </a:lnTo>
                  <a:lnTo>
                    <a:pt x="0" y="249936"/>
                  </a:lnTo>
                  <a:lnTo>
                    <a:pt x="31991" y="249936"/>
                  </a:lnTo>
                  <a:lnTo>
                    <a:pt x="31991" y="19812"/>
                  </a:lnTo>
                  <a:close/>
                </a:path>
                <a:path w="3042284" h="317500">
                  <a:moveTo>
                    <a:pt x="251460" y="149352"/>
                  </a:moveTo>
                  <a:lnTo>
                    <a:pt x="241173" y="104127"/>
                  </a:lnTo>
                  <a:lnTo>
                    <a:pt x="210312" y="78486"/>
                  </a:lnTo>
                  <a:lnTo>
                    <a:pt x="182880" y="73152"/>
                  </a:lnTo>
                  <a:lnTo>
                    <a:pt x="172872" y="73698"/>
                  </a:lnTo>
                  <a:lnTo>
                    <a:pt x="132969" y="89725"/>
                  </a:lnTo>
                  <a:lnTo>
                    <a:pt x="121920" y="102108"/>
                  </a:lnTo>
                  <a:lnTo>
                    <a:pt x="121920" y="74663"/>
                  </a:lnTo>
                  <a:lnTo>
                    <a:pt x="92964" y="74663"/>
                  </a:lnTo>
                  <a:lnTo>
                    <a:pt x="92964" y="249936"/>
                  </a:lnTo>
                  <a:lnTo>
                    <a:pt x="123444" y="249936"/>
                  </a:lnTo>
                  <a:lnTo>
                    <a:pt x="123444" y="160020"/>
                  </a:lnTo>
                  <a:lnTo>
                    <a:pt x="124294" y="146913"/>
                  </a:lnTo>
                  <a:lnTo>
                    <a:pt x="144843" y="110464"/>
                  </a:lnTo>
                  <a:lnTo>
                    <a:pt x="164985" y="102933"/>
                  </a:lnTo>
                  <a:lnTo>
                    <a:pt x="165442" y="102933"/>
                  </a:lnTo>
                  <a:lnTo>
                    <a:pt x="176784" y="102108"/>
                  </a:lnTo>
                  <a:lnTo>
                    <a:pt x="215188" y="121983"/>
                  </a:lnTo>
                  <a:lnTo>
                    <a:pt x="220980" y="153924"/>
                  </a:lnTo>
                  <a:lnTo>
                    <a:pt x="220980" y="249936"/>
                  </a:lnTo>
                  <a:lnTo>
                    <a:pt x="251460" y="249936"/>
                  </a:lnTo>
                  <a:lnTo>
                    <a:pt x="251460" y="149352"/>
                  </a:lnTo>
                  <a:close/>
                </a:path>
                <a:path w="3042284" h="317500">
                  <a:moveTo>
                    <a:pt x="426720" y="201155"/>
                  </a:moveTo>
                  <a:lnTo>
                    <a:pt x="426148" y="192570"/>
                  </a:lnTo>
                  <a:lnTo>
                    <a:pt x="426021" y="192024"/>
                  </a:lnTo>
                  <a:lnTo>
                    <a:pt x="424434" y="184975"/>
                  </a:lnTo>
                  <a:lnTo>
                    <a:pt x="389953" y="156438"/>
                  </a:lnTo>
                  <a:lnTo>
                    <a:pt x="353568" y="149352"/>
                  </a:lnTo>
                  <a:lnTo>
                    <a:pt x="345948" y="147828"/>
                  </a:lnTo>
                  <a:lnTo>
                    <a:pt x="321564" y="131064"/>
                  </a:lnTo>
                  <a:lnTo>
                    <a:pt x="321564" y="117348"/>
                  </a:lnTo>
                  <a:lnTo>
                    <a:pt x="324612" y="111252"/>
                  </a:lnTo>
                  <a:lnTo>
                    <a:pt x="330708" y="108204"/>
                  </a:lnTo>
                  <a:lnTo>
                    <a:pt x="336080" y="105079"/>
                  </a:lnTo>
                  <a:lnTo>
                    <a:pt x="342900" y="102679"/>
                  </a:lnTo>
                  <a:lnTo>
                    <a:pt x="350850" y="101130"/>
                  </a:lnTo>
                  <a:lnTo>
                    <a:pt x="359664" y="100571"/>
                  </a:lnTo>
                  <a:lnTo>
                    <a:pt x="373062" y="101434"/>
                  </a:lnTo>
                  <a:lnTo>
                    <a:pt x="385762" y="104013"/>
                  </a:lnTo>
                  <a:lnTo>
                    <a:pt x="397332" y="108204"/>
                  </a:lnTo>
                  <a:lnTo>
                    <a:pt x="408432" y="114300"/>
                  </a:lnTo>
                  <a:lnTo>
                    <a:pt x="415290" y="100571"/>
                  </a:lnTo>
                  <a:lnTo>
                    <a:pt x="420624" y="89916"/>
                  </a:lnTo>
                  <a:lnTo>
                    <a:pt x="415480" y="86499"/>
                  </a:lnTo>
                  <a:lnTo>
                    <a:pt x="409194" y="83248"/>
                  </a:lnTo>
                  <a:lnTo>
                    <a:pt x="401764" y="80264"/>
                  </a:lnTo>
                  <a:lnTo>
                    <a:pt x="393192" y="77724"/>
                  </a:lnTo>
                  <a:lnTo>
                    <a:pt x="385165" y="75717"/>
                  </a:lnTo>
                  <a:lnTo>
                    <a:pt x="376720" y="74244"/>
                  </a:lnTo>
                  <a:lnTo>
                    <a:pt x="376529" y="74244"/>
                  </a:lnTo>
                  <a:lnTo>
                    <a:pt x="368541" y="73431"/>
                  </a:lnTo>
                  <a:lnTo>
                    <a:pt x="320230" y="82143"/>
                  </a:lnTo>
                  <a:lnTo>
                    <a:pt x="292227" y="114744"/>
                  </a:lnTo>
                  <a:lnTo>
                    <a:pt x="291084" y="126479"/>
                  </a:lnTo>
                  <a:lnTo>
                    <a:pt x="291655" y="135077"/>
                  </a:lnTo>
                  <a:lnTo>
                    <a:pt x="313944" y="166116"/>
                  </a:lnTo>
                  <a:lnTo>
                    <a:pt x="355092" y="176771"/>
                  </a:lnTo>
                  <a:lnTo>
                    <a:pt x="363804" y="178231"/>
                  </a:lnTo>
                  <a:lnTo>
                    <a:pt x="364045" y="178231"/>
                  </a:lnTo>
                  <a:lnTo>
                    <a:pt x="371856" y="181356"/>
                  </a:lnTo>
                  <a:lnTo>
                    <a:pt x="377952" y="181356"/>
                  </a:lnTo>
                  <a:lnTo>
                    <a:pt x="382524" y="182880"/>
                  </a:lnTo>
                  <a:lnTo>
                    <a:pt x="387096" y="185928"/>
                  </a:lnTo>
                  <a:lnTo>
                    <a:pt x="390144" y="188963"/>
                  </a:lnTo>
                  <a:lnTo>
                    <a:pt x="394716" y="192024"/>
                  </a:lnTo>
                  <a:lnTo>
                    <a:pt x="396240" y="196596"/>
                  </a:lnTo>
                  <a:lnTo>
                    <a:pt x="396240" y="201155"/>
                  </a:lnTo>
                  <a:lnTo>
                    <a:pt x="393687" y="212039"/>
                  </a:lnTo>
                  <a:lnTo>
                    <a:pt x="386143" y="219646"/>
                  </a:lnTo>
                  <a:lnTo>
                    <a:pt x="373735" y="224091"/>
                  </a:lnTo>
                  <a:lnTo>
                    <a:pt x="356616" y="225552"/>
                  </a:lnTo>
                  <a:lnTo>
                    <a:pt x="348615" y="225259"/>
                  </a:lnTo>
                  <a:lnTo>
                    <a:pt x="309943" y="214122"/>
                  </a:lnTo>
                  <a:lnTo>
                    <a:pt x="298691" y="207264"/>
                  </a:lnTo>
                  <a:lnTo>
                    <a:pt x="284975" y="231648"/>
                  </a:lnTo>
                  <a:lnTo>
                    <a:pt x="324866" y="249758"/>
                  </a:lnTo>
                  <a:lnTo>
                    <a:pt x="355092" y="252971"/>
                  </a:lnTo>
                  <a:lnTo>
                    <a:pt x="370471" y="252120"/>
                  </a:lnTo>
                  <a:lnTo>
                    <a:pt x="406908" y="239255"/>
                  </a:lnTo>
                  <a:lnTo>
                    <a:pt x="425551" y="212039"/>
                  </a:lnTo>
                  <a:lnTo>
                    <a:pt x="426720" y="201155"/>
                  </a:lnTo>
                  <a:close/>
                </a:path>
                <a:path w="3042284" h="317500">
                  <a:moveTo>
                    <a:pt x="557784" y="240779"/>
                  </a:moveTo>
                  <a:lnTo>
                    <a:pt x="550672" y="225552"/>
                  </a:lnTo>
                  <a:lnTo>
                    <a:pt x="547116" y="217932"/>
                  </a:lnTo>
                  <a:lnTo>
                    <a:pt x="541020" y="222504"/>
                  </a:lnTo>
                  <a:lnTo>
                    <a:pt x="533400" y="225552"/>
                  </a:lnTo>
                  <a:lnTo>
                    <a:pt x="516636" y="225552"/>
                  </a:lnTo>
                  <a:lnTo>
                    <a:pt x="509016" y="224028"/>
                  </a:lnTo>
                  <a:lnTo>
                    <a:pt x="504444" y="217932"/>
                  </a:lnTo>
                  <a:lnTo>
                    <a:pt x="499872" y="213347"/>
                  </a:lnTo>
                  <a:lnTo>
                    <a:pt x="498348" y="205740"/>
                  </a:lnTo>
                  <a:lnTo>
                    <a:pt x="498348" y="102108"/>
                  </a:lnTo>
                  <a:lnTo>
                    <a:pt x="545592" y="102108"/>
                  </a:lnTo>
                  <a:lnTo>
                    <a:pt x="545592" y="74663"/>
                  </a:lnTo>
                  <a:lnTo>
                    <a:pt x="498348" y="74663"/>
                  </a:lnTo>
                  <a:lnTo>
                    <a:pt x="498348" y="36563"/>
                  </a:lnTo>
                  <a:lnTo>
                    <a:pt x="467868" y="36563"/>
                  </a:lnTo>
                  <a:lnTo>
                    <a:pt x="467868" y="74663"/>
                  </a:lnTo>
                  <a:lnTo>
                    <a:pt x="440436" y="74663"/>
                  </a:lnTo>
                  <a:lnTo>
                    <a:pt x="440436" y="102108"/>
                  </a:lnTo>
                  <a:lnTo>
                    <a:pt x="467868" y="102108"/>
                  </a:lnTo>
                  <a:lnTo>
                    <a:pt x="467868" y="198120"/>
                  </a:lnTo>
                  <a:lnTo>
                    <a:pt x="468718" y="210096"/>
                  </a:lnTo>
                  <a:lnTo>
                    <a:pt x="489267" y="244614"/>
                  </a:lnTo>
                  <a:lnTo>
                    <a:pt x="521208" y="252971"/>
                  </a:lnTo>
                  <a:lnTo>
                    <a:pt x="527291" y="252971"/>
                  </a:lnTo>
                  <a:lnTo>
                    <a:pt x="534924" y="251447"/>
                  </a:lnTo>
                  <a:lnTo>
                    <a:pt x="541020" y="249936"/>
                  </a:lnTo>
                  <a:lnTo>
                    <a:pt x="553212" y="243840"/>
                  </a:lnTo>
                  <a:lnTo>
                    <a:pt x="557784" y="240779"/>
                  </a:lnTo>
                  <a:close/>
                </a:path>
                <a:path w="3042284" h="317500">
                  <a:moveTo>
                    <a:pt x="725424" y="172212"/>
                  </a:moveTo>
                  <a:lnTo>
                    <a:pt x="724281" y="128511"/>
                  </a:lnTo>
                  <a:lnTo>
                    <a:pt x="707136" y="91440"/>
                  </a:lnTo>
                  <a:lnTo>
                    <a:pt x="670052" y="74295"/>
                  </a:lnTo>
                  <a:lnTo>
                    <a:pt x="653796" y="73152"/>
                  </a:lnTo>
                  <a:lnTo>
                    <a:pt x="643763" y="73672"/>
                  </a:lnTo>
                  <a:lnTo>
                    <a:pt x="599313" y="86487"/>
                  </a:lnTo>
                  <a:lnTo>
                    <a:pt x="585216" y="96012"/>
                  </a:lnTo>
                  <a:lnTo>
                    <a:pt x="597408" y="120396"/>
                  </a:lnTo>
                  <a:lnTo>
                    <a:pt x="602500" y="116103"/>
                  </a:lnTo>
                  <a:lnTo>
                    <a:pt x="608457" y="112395"/>
                  </a:lnTo>
                  <a:lnTo>
                    <a:pt x="650748" y="100571"/>
                  </a:lnTo>
                  <a:lnTo>
                    <a:pt x="660692" y="101409"/>
                  </a:lnTo>
                  <a:lnTo>
                    <a:pt x="692467" y="125158"/>
                  </a:lnTo>
                  <a:lnTo>
                    <a:pt x="694944" y="143256"/>
                  </a:lnTo>
                  <a:lnTo>
                    <a:pt x="694944" y="149352"/>
                  </a:lnTo>
                  <a:lnTo>
                    <a:pt x="694944" y="172212"/>
                  </a:lnTo>
                  <a:lnTo>
                    <a:pt x="694944" y="196596"/>
                  </a:lnTo>
                  <a:lnTo>
                    <a:pt x="692086" y="204025"/>
                  </a:lnTo>
                  <a:lnTo>
                    <a:pt x="655002" y="228028"/>
                  </a:lnTo>
                  <a:lnTo>
                    <a:pt x="646176" y="228600"/>
                  </a:lnTo>
                  <a:lnTo>
                    <a:pt x="638149" y="228028"/>
                  </a:lnTo>
                  <a:lnTo>
                    <a:pt x="638365" y="228028"/>
                  </a:lnTo>
                  <a:lnTo>
                    <a:pt x="631507" y="226504"/>
                  </a:lnTo>
                  <a:lnTo>
                    <a:pt x="625386" y="224091"/>
                  </a:lnTo>
                  <a:lnTo>
                    <a:pt x="620268" y="220980"/>
                  </a:lnTo>
                  <a:lnTo>
                    <a:pt x="612648" y="214871"/>
                  </a:lnTo>
                  <a:lnTo>
                    <a:pt x="609600" y="208788"/>
                  </a:lnTo>
                  <a:lnTo>
                    <a:pt x="609600" y="199644"/>
                  </a:lnTo>
                  <a:lnTo>
                    <a:pt x="612140" y="187642"/>
                  </a:lnTo>
                  <a:lnTo>
                    <a:pt x="619696" y="179070"/>
                  </a:lnTo>
                  <a:lnTo>
                    <a:pt x="632091" y="173926"/>
                  </a:lnTo>
                  <a:lnTo>
                    <a:pt x="649224" y="172212"/>
                  </a:lnTo>
                  <a:lnTo>
                    <a:pt x="694944" y="172212"/>
                  </a:lnTo>
                  <a:lnTo>
                    <a:pt x="694944" y="149352"/>
                  </a:lnTo>
                  <a:lnTo>
                    <a:pt x="647700" y="149352"/>
                  </a:lnTo>
                  <a:lnTo>
                    <a:pt x="630809" y="150228"/>
                  </a:lnTo>
                  <a:lnTo>
                    <a:pt x="589000" y="172021"/>
                  </a:lnTo>
                  <a:lnTo>
                    <a:pt x="580758" y="199644"/>
                  </a:lnTo>
                  <a:lnTo>
                    <a:pt x="580872" y="204025"/>
                  </a:lnTo>
                  <a:lnTo>
                    <a:pt x="606234" y="244614"/>
                  </a:lnTo>
                  <a:lnTo>
                    <a:pt x="641604" y="252971"/>
                  </a:lnTo>
                  <a:lnTo>
                    <a:pt x="651332" y="252450"/>
                  </a:lnTo>
                  <a:lnTo>
                    <a:pt x="687514" y="238696"/>
                  </a:lnTo>
                  <a:lnTo>
                    <a:pt x="696468" y="227063"/>
                  </a:lnTo>
                  <a:lnTo>
                    <a:pt x="696468" y="249936"/>
                  </a:lnTo>
                  <a:lnTo>
                    <a:pt x="725424" y="249936"/>
                  </a:lnTo>
                  <a:lnTo>
                    <a:pt x="725424" y="227063"/>
                  </a:lnTo>
                  <a:lnTo>
                    <a:pt x="725424" y="172212"/>
                  </a:lnTo>
                  <a:close/>
                </a:path>
                <a:path w="3042284" h="317500">
                  <a:moveTo>
                    <a:pt x="938784" y="149352"/>
                  </a:moveTo>
                  <a:lnTo>
                    <a:pt x="928497" y="104127"/>
                  </a:lnTo>
                  <a:lnTo>
                    <a:pt x="897636" y="78486"/>
                  </a:lnTo>
                  <a:lnTo>
                    <a:pt x="870204" y="73152"/>
                  </a:lnTo>
                  <a:lnTo>
                    <a:pt x="860196" y="73698"/>
                  </a:lnTo>
                  <a:lnTo>
                    <a:pt x="820293" y="89725"/>
                  </a:lnTo>
                  <a:lnTo>
                    <a:pt x="809244" y="102108"/>
                  </a:lnTo>
                  <a:lnTo>
                    <a:pt x="809244" y="74663"/>
                  </a:lnTo>
                  <a:lnTo>
                    <a:pt x="780275" y="74663"/>
                  </a:lnTo>
                  <a:lnTo>
                    <a:pt x="780275" y="249936"/>
                  </a:lnTo>
                  <a:lnTo>
                    <a:pt x="810768" y="249936"/>
                  </a:lnTo>
                  <a:lnTo>
                    <a:pt x="810768" y="160020"/>
                  </a:lnTo>
                  <a:lnTo>
                    <a:pt x="811618" y="146913"/>
                  </a:lnTo>
                  <a:lnTo>
                    <a:pt x="832167" y="110464"/>
                  </a:lnTo>
                  <a:lnTo>
                    <a:pt x="852309" y="102933"/>
                  </a:lnTo>
                  <a:lnTo>
                    <a:pt x="852766" y="102933"/>
                  </a:lnTo>
                  <a:lnTo>
                    <a:pt x="864108" y="102108"/>
                  </a:lnTo>
                  <a:lnTo>
                    <a:pt x="902512" y="121983"/>
                  </a:lnTo>
                  <a:lnTo>
                    <a:pt x="908304" y="153924"/>
                  </a:lnTo>
                  <a:lnTo>
                    <a:pt x="908304" y="249936"/>
                  </a:lnTo>
                  <a:lnTo>
                    <a:pt x="938784" y="249936"/>
                  </a:lnTo>
                  <a:lnTo>
                    <a:pt x="938784" y="149352"/>
                  </a:lnTo>
                  <a:close/>
                </a:path>
                <a:path w="3042284" h="317500">
                  <a:moveTo>
                    <a:pt x="1133856" y="111252"/>
                  </a:moveTo>
                  <a:lnTo>
                    <a:pt x="1128712" y="102679"/>
                  </a:lnTo>
                  <a:lnTo>
                    <a:pt x="1128217" y="102108"/>
                  </a:lnTo>
                  <a:lnTo>
                    <a:pt x="1122426" y="95250"/>
                  </a:lnTo>
                  <a:lnTo>
                    <a:pt x="1088326" y="75628"/>
                  </a:lnTo>
                  <a:lnTo>
                    <a:pt x="1066800" y="73152"/>
                  </a:lnTo>
                  <a:lnTo>
                    <a:pt x="1054506" y="73977"/>
                  </a:lnTo>
                  <a:lnTo>
                    <a:pt x="1011377" y="91630"/>
                  </a:lnTo>
                  <a:lnTo>
                    <a:pt x="985469" y="127914"/>
                  </a:lnTo>
                  <a:lnTo>
                    <a:pt x="978408" y="163055"/>
                  </a:lnTo>
                  <a:lnTo>
                    <a:pt x="979233" y="175348"/>
                  </a:lnTo>
                  <a:lnTo>
                    <a:pt x="995997" y="218503"/>
                  </a:lnTo>
                  <a:lnTo>
                    <a:pt x="1031646" y="245910"/>
                  </a:lnTo>
                  <a:lnTo>
                    <a:pt x="1066800" y="252971"/>
                  </a:lnTo>
                  <a:lnTo>
                    <a:pt x="1077912" y="252387"/>
                  </a:lnTo>
                  <a:lnTo>
                    <a:pt x="1114996" y="237172"/>
                  </a:lnTo>
                  <a:lnTo>
                    <a:pt x="1126934" y="225552"/>
                  </a:lnTo>
                  <a:lnTo>
                    <a:pt x="1128712" y="223456"/>
                  </a:lnTo>
                  <a:lnTo>
                    <a:pt x="1133856" y="214871"/>
                  </a:lnTo>
                  <a:lnTo>
                    <a:pt x="1110996" y="199644"/>
                  </a:lnTo>
                  <a:lnTo>
                    <a:pt x="1107274" y="205930"/>
                  </a:lnTo>
                  <a:lnTo>
                    <a:pt x="1102995" y="211074"/>
                  </a:lnTo>
                  <a:lnTo>
                    <a:pt x="1066800" y="225552"/>
                  </a:lnTo>
                  <a:lnTo>
                    <a:pt x="1058176" y="224993"/>
                  </a:lnTo>
                  <a:lnTo>
                    <a:pt x="1020457" y="201637"/>
                  </a:lnTo>
                  <a:lnTo>
                    <a:pt x="1008875" y="163055"/>
                  </a:lnTo>
                  <a:lnTo>
                    <a:pt x="1009434" y="154203"/>
                  </a:lnTo>
                  <a:lnTo>
                    <a:pt x="1025271" y="118681"/>
                  </a:lnTo>
                  <a:lnTo>
                    <a:pt x="1058329" y="102412"/>
                  </a:lnTo>
                  <a:lnTo>
                    <a:pt x="1058786" y="102412"/>
                  </a:lnTo>
                  <a:lnTo>
                    <a:pt x="1066800" y="102108"/>
                  </a:lnTo>
                  <a:lnTo>
                    <a:pt x="1102995" y="115633"/>
                  </a:lnTo>
                  <a:lnTo>
                    <a:pt x="1110996" y="126479"/>
                  </a:lnTo>
                  <a:lnTo>
                    <a:pt x="1133856" y="111252"/>
                  </a:lnTo>
                  <a:close/>
                </a:path>
                <a:path w="3042284" h="317500">
                  <a:moveTo>
                    <a:pt x="1202436" y="74663"/>
                  </a:moveTo>
                  <a:lnTo>
                    <a:pt x="1171956" y="74663"/>
                  </a:lnTo>
                  <a:lnTo>
                    <a:pt x="1171956" y="249936"/>
                  </a:lnTo>
                  <a:lnTo>
                    <a:pt x="1202436" y="249936"/>
                  </a:lnTo>
                  <a:lnTo>
                    <a:pt x="1202436" y="74663"/>
                  </a:lnTo>
                  <a:close/>
                </a:path>
                <a:path w="3042284" h="317500">
                  <a:moveTo>
                    <a:pt x="1208532" y="15240"/>
                  </a:moveTo>
                  <a:lnTo>
                    <a:pt x="1202436" y="6096"/>
                  </a:lnTo>
                  <a:lnTo>
                    <a:pt x="1197864" y="1524"/>
                  </a:lnTo>
                  <a:lnTo>
                    <a:pt x="1193292" y="0"/>
                  </a:lnTo>
                  <a:lnTo>
                    <a:pt x="1181100" y="0"/>
                  </a:lnTo>
                  <a:lnTo>
                    <a:pt x="1176528" y="3048"/>
                  </a:lnTo>
                  <a:lnTo>
                    <a:pt x="1168908" y="10655"/>
                  </a:lnTo>
                  <a:lnTo>
                    <a:pt x="1167384" y="15240"/>
                  </a:lnTo>
                  <a:lnTo>
                    <a:pt x="1167384" y="27432"/>
                  </a:lnTo>
                  <a:lnTo>
                    <a:pt x="1168908" y="32004"/>
                  </a:lnTo>
                  <a:lnTo>
                    <a:pt x="1173480" y="35052"/>
                  </a:lnTo>
                  <a:lnTo>
                    <a:pt x="1176528" y="39624"/>
                  </a:lnTo>
                  <a:lnTo>
                    <a:pt x="1181100" y="41148"/>
                  </a:lnTo>
                  <a:lnTo>
                    <a:pt x="1193292" y="41148"/>
                  </a:lnTo>
                  <a:lnTo>
                    <a:pt x="1197864" y="39624"/>
                  </a:lnTo>
                  <a:lnTo>
                    <a:pt x="1205484" y="32004"/>
                  </a:lnTo>
                  <a:lnTo>
                    <a:pt x="1208532" y="25908"/>
                  </a:lnTo>
                  <a:lnTo>
                    <a:pt x="1208532" y="15240"/>
                  </a:lnTo>
                  <a:close/>
                </a:path>
                <a:path w="3042284" h="317500">
                  <a:moveTo>
                    <a:pt x="1391412" y="172212"/>
                  </a:moveTo>
                  <a:lnTo>
                    <a:pt x="1390269" y="128511"/>
                  </a:lnTo>
                  <a:lnTo>
                    <a:pt x="1373124" y="91440"/>
                  </a:lnTo>
                  <a:lnTo>
                    <a:pt x="1336040" y="74295"/>
                  </a:lnTo>
                  <a:lnTo>
                    <a:pt x="1319784" y="73152"/>
                  </a:lnTo>
                  <a:lnTo>
                    <a:pt x="1309751" y="73672"/>
                  </a:lnTo>
                  <a:lnTo>
                    <a:pt x="1265301" y="86487"/>
                  </a:lnTo>
                  <a:lnTo>
                    <a:pt x="1251204" y="96012"/>
                  </a:lnTo>
                  <a:lnTo>
                    <a:pt x="1263396" y="120396"/>
                  </a:lnTo>
                  <a:lnTo>
                    <a:pt x="1268488" y="116103"/>
                  </a:lnTo>
                  <a:lnTo>
                    <a:pt x="1274445" y="112395"/>
                  </a:lnTo>
                  <a:lnTo>
                    <a:pt x="1316736" y="100571"/>
                  </a:lnTo>
                  <a:lnTo>
                    <a:pt x="1326680" y="101409"/>
                  </a:lnTo>
                  <a:lnTo>
                    <a:pt x="1358455" y="125158"/>
                  </a:lnTo>
                  <a:lnTo>
                    <a:pt x="1360932" y="143256"/>
                  </a:lnTo>
                  <a:lnTo>
                    <a:pt x="1360932" y="149352"/>
                  </a:lnTo>
                  <a:lnTo>
                    <a:pt x="1360932" y="172212"/>
                  </a:lnTo>
                  <a:lnTo>
                    <a:pt x="1360932" y="196596"/>
                  </a:lnTo>
                  <a:lnTo>
                    <a:pt x="1358074" y="204025"/>
                  </a:lnTo>
                  <a:lnTo>
                    <a:pt x="1320990" y="228028"/>
                  </a:lnTo>
                  <a:lnTo>
                    <a:pt x="1312164" y="228600"/>
                  </a:lnTo>
                  <a:lnTo>
                    <a:pt x="1304137" y="228028"/>
                  </a:lnTo>
                  <a:lnTo>
                    <a:pt x="1304353" y="228028"/>
                  </a:lnTo>
                  <a:lnTo>
                    <a:pt x="1297495" y="226504"/>
                  </a:lnTo>
                  <a:lnTo>
                    <a:pt x="1291374" y="224091"/>
                  </a:lnTo>
                  <a:lnTo>
                    <a:pt x="1286256" y="220980"/>
                  </a:lnTo>
                  <a:lnTo>
                    <a:pt x="1278636" y="214871"/>
                  </a:lnTo>
                  <a:lnTo>
                    <a:pt x="1275588" y="208788"/>
                  </a:lnTo>
                  <a:lnTo>
                    <a:pt x="1275588" y="199644"/>
                  </a:lnTo>
                  <a:lnTo>
                    <a:pt x="1278128" y="187642"/>
                  </a:lnTo>
                  <a:lnTo>
                    <a:pt x="1285684" y="179070"/>
                  </a:lnTo>
                  <a:lnTo>
                    <a:pt x="1298079" y="173926"/>
                  </a:lnTo>
                  <a:lnTo>
                    <a:pt x="1315212" y="172212"/>
                  </a:lnTo>
                  <a:lnTo>
                    <a:pt x="1360932" y="172212"/>
                  </a:lnTo>
                  <a:lnTo>
                    <a:pt x="1360932" y="149352"/>
                  </a:lnTo>
                  <a:lnTo>
                    <a:pt x="1313688" y="149352"/>
                  </a:lnTo>
                  <a:lnTo>
                    <a:pt x="1296797" y="150228"/>
                  </a:lnTo>
                  <a:lnTo>
                    <a:pt x="1254988" y="172021"/>
                  </a:lnTo>
                  <a:lnTo>
                    <a:pt x="1246746" y="199644"/>
                  </a:lnTo>
                  <a:lnTo>
                    <a:pt x="1246860" y="204025"/>
                  </a:lnTo>
                  <a:lnTo>
                    <a:pt x="1272222" y="244614"/>
                  </a:lnTo>
                  <a:lnTo>
                    <a:pt x="1307592" y="252971"/>
                  </a:lnTo>
                  <a:lnTo>
                    <a:pt x="1317320" y="252450"/>
                  </a:lnTo>
                  <a:lnTo>
                    <a:pt x="1353502" y="238696"/>
                  </a:lnTo>
                  <a:lnTo>
                    <a:pt x="1362456" y="227063"/>
                  </a:lnTo>
                  <a:lnTo>
                    <a:pt x="1362456" y="249936"/>
                  </a:lnTo>
                  <a:lnTo>
                    <a:pt x="1391412" y="249936"/>
                  </a:lnTo>
                  <a:lnTo>
                    <a:pt x="1391412" y="227063"/>
                  </a:lnTo>
                  <a:lnTo>
                    <a:pt x="1391412" y="172212"/>
                  </a:lnTo>
                  <a:close/>
                </a:path>
                <a:path w="3042284" h="317500">
                  <a:moveTo>
                    <a:pt x="1734312" y="222504"/>
                  </a:moveTo>
                  <a:lnTo>
                    <a:pt x="1606296" y="222504"/>
                  </a:lnTo>
                  <a:lnTo>
                    <a:pt x="1606296" y="147828"/>
                  </a:lnTo>
                  <a:lnTo>
                    <a:pt x="1716024" y="147828"/>
                  </a:lnTo>
                  <a:lnTo>
                    <a:pt x="1716024" y="118872"/>
                  </a:lnTo>
                  <a:lnTo>
                    <a:pt x="1606296" y="118872"/>
                  </a:lnTo>
                  <a:lnTo>
                    <a:pt x="1606296" y="47244"/>
                  </a:lnTo>
                  <a:lnTo>
                    <a:pt x="1729740" y="47244"/>
                  </a:lnTo>
                  <a:lnTo>
                    <a:pt x="1729740" y="19812"/>
                  </a:lnTo>
                  <a:lnTo>
                    <a:pt x="1574292" y="19812"/>
                  </a:lnTo>
                  <a:lnTo>
                    <a:pt x="1574292" y="249936"/>
                  </a:lnTo>
                  <a:lnTo>
                    <a:pt x="1734312" y="249936"/>
                  </a:lnTo>
                  <a:lnTo>
                    <a:pt x="1734312" y="222504"/>
                  </a:lnTo>
                  <a:close/>
                </a:path>
                <a:path w="3042284" h="317500">
                  <a:moveTo>
                    <a:pt x="1812036" y="74663"/>
                  </a:moveTo>
                  <a:lnTo>
                    <a:pt x="1781543" y="74663"/>
                  </a:lnTo>
                  <a:lnTo>
                    <a:pt x="1781543" y="269748"/>
                  </a:lnTo>
                  <a:lnTo>
                    <a:pt x="1780032" y="277355"/>
                  </a:lnTo>
                  <a:lnTo>
                    <a:pt x="1775447" y="281940"/>
                  </a:lnTo>
                  <a:lnTo>
                    <a:pt x="1770888" y="288036"/>
                  </a:lnTo>
                  <a:lnTo>
                    <a:pt x="1764779" y="289547"/>
                  </a:lnTo>
                  <a:lnTo>
                    <a:pt x="1757172" y="289547"/>
                  </a:lnTo>
                  <a:lnTo>
                    <a:pt x="1749717" y="289001"/>
                  </a:lnTo>
                  <a:lnTo>
                    <a:pt x="1743265" y="287464"/>
                  </a:lnTo>
                  <a:lnTo>
                    <a:pt x="1737664" y="285051"/>
                  </a:lnTo>
                  <a:lnTo>
                    <a:pt x="1732788" y="281940"/>
                  </a:lnTo>
                  <a:lnTo>
                    <a:pt x="1723644" y="306324"/>
                  </a:lnTo>
                  <a:lnTo>
                    <a:pt x="1726692" y="309372"/>
                  </a:lnTo>
                  <a:lnTo>
                    <a:pt x="1732788" y="312420"/>
                  </a:lnTo>
                  <a:lnTo>
                    <a:pt x="1751076" y="316992"/>
                  </a:lnTo>
                  <a:lnTo>
                    <a:pt x="1758683" y="316992"/>
                  </a:lnTo>
                  <a:lnTo>
                    <a:pt x="1798320" y="301752"/>
                  </a:lnTo>
                  <a:lnTo>
                    <a:pt x="1805876" y="289547"/>
                  </a:lnTo>
                  <a:lnTo>
                    <a:pt x="1808607" y="283273"/>
                  </a:lnTo>
                  <a:lnTo>
                    <a:pt x="1811172" y="271957"/>
                  </a:lnTo>
                  <a:lnTo>
                    <a:pt x="1812036" y="259080"/>
                  </a:lnTo>
                  <a:lnTo>
                    <a:pt x="1812036" y="74663"/>
                  </a:lnTo>
                  <a:close/>
                </a:path>
                <a:path w="3042284" h="317500">
                  <a:moveTo>
                    <a:pt x="1818132" y="15240"/>
                  </a:moveTo>
                  <a:lnTo>
                    <a:pt x="1812036" y="6096"/>
                  </a:lnTo>
                  <a:lnTo>
                    <a:pt x="1807464" y="1524"/>
                  </a:lnTo>
                  <a:lnTo>
                    <a:pt x="1802879" y="0"/>
                  </a:lnTo>
                  <a:lnTo>
                    <a:pt x="1790700" y="0"/>
                  </a:lnTo>
                  <a:lnTo>
                    <a:pt x="1786115" y="3048"/>
                  </a:lnTo>
                  <a:lnTo>
                    <a:pt x="1778508" y="10655"/>
                  </a:lnTo>
                  <a:lnTo>
                    <a:pt x="1776984" y="15240"/>
                  </a:lnTo>
                  <a:lnTo>
                    <a:pt x="1776984" y="27432"/>
                  </a:lnTo>
                  <a:lnTo>
                    <a:pt x="1778508" y="32004"/>
                  </a:lnTo>
                  <a:lnTo>
                    <a:pt x="1783080" y="35052"/>
                  </a:lnTo>
                  <a:lnTo>
                    <a:pt x="1786115" y="39624"/>
                  </a:lnTo>
                  <a:lnTo>
                    <a:pt x="1790700" y="41148"/>
                  </a:lnTo>
                  <a:lnTo>
                    <a:pt x="1802879" y="41148"/>
                  </a:lnTo>
                  <a:lnTo>
                    <a:pt x="1807464" y="39624"/>
                  </a:lnTo>
                  <a:lnTo>
                    <a:pt x="1815084" y="32004"/>
                  </a:lnTo>
                  <a:lnTo>
                    <a:pt x="1818132" y="25908"/>
                  </a:lnTo>
                  <a:lnTo>
                    <a:pt x="1818132" y="15240"/>
                  </a:lnTo>
                  <a:close/>
                </a:path>
                <a:path w="3042284" h="317500">
                  <a:moveTo>
                    <a:pt x="2020811" y="173736"/>
                  </a:moveTo>
                  <a:lnTo>
                    <a:pt x="2020747" y="163055"/>
                  </a:lnTo>
                  <a:lnTo>
                    <a:pt x="2020227" y="151422"/>
                  </a:lnTo>
                  <a:lnTo>
                    <a:pt x="2020125" y="150774"/>
                  </a:lnTo>
                  <a:lnTo>
                    <a:pt x="2018347" y="139255"/>
                  </a:lnTo>
                  <a:lnTo>
                    <a:pt x="2018284" y="139065"/>
                  </a:lnTo>
                  <a:lnTo>
                    <a:pt x="2015020" y="127914"/>
                  </a:lnTo>
                  <a:lnTo>
                    <a:pt x="2010143" y="117348"/>
                  </a:lnTo>
                  <a:lnTo>
                    <a:pt x="2004123" y="107632"/>
                  </a:lnTo>
                  <a:lnTo>
                    <a:pt x="1998586" y="100571"/>
                  </a:lnTo>
                  <a:lnTo>
                    <a:pt x="1997392" y="99060"/>
                  </a:lnTo>
                  <a:lnTo>
                    <a:pt x="1991842" y="93649"/>
                  </a:lnTo>
                  <a:lnTo>
                    <a:pt x="1991842" y="150774"/>
                  </a:lnTo>
                  <a:lnTo>
                    <a:pt x="1885200" y="150774"/>
                  </a:lnTo>
                  <a:lnTo>
                    <a:pt x="1901952" y="114300"/>
                  </a:lnTo>
                  <a:lnTo>
                    <a:pt x="1938515" y="100571"/>
                  </a:lnTo>
                  <a:lnTo>
                    <a:pt x="1948522" y="101434"/>
                  </a:lnTo>
                  <a:lnTo>
                    <a:pt x="1981365" y="121729"/>
                  </a:lnTo>
                  <a:lnTo>
                    <a:pt x="1991842" y="150774"/>
                  </a:lnTo>
                  <a:lnTo>
                    <a:pt x="1991842" y="93649"/>
                  </a:lnTo>
                  <a:lnTo>
                    <a:pt x="1949907" y="73977"/>
                  </a:lnTo>
                  <a:lnTo>
                    <a:pt x="1938515" y="73152"/>
                  </a:lnTo>
                  <a:lnTo>
                    <a:pt x="1927136" y="73977"/>
                  </a:lnTo>
                  <a:lnTo>
                    <a:pt x="1887016" y="91630"/>
                  </a:lnTo>
                  <a:lnTo>
                    <a:pt x="1860486" y="127914"/>
                  </a:lnTo>
                  <a:lnTo>
                    <a:pt x="1855266" y="151422"/>
                  </a:lnTo>
                  <a:lnTo>
                    <a:pt x="1854708" y="163055"/>
                  </a:lnTo>
                  <a:lnTo>
                    <a:pt x="1865376" y="208788"/>
                  </a:lnTo>
                  <a:lnTo>
                    <a:pt x="1897380" y="240779"/>
                  </a:lnTo>
                  <a:lnTo>
                    <a:pt x="1944611" y="252971"/>
                  </a:lnTo>
                  <a:lnTo>
                    <a:pt x="1954644" y="252425"/>
                  </a:lnTo>
                  <a:lnTo>
                    <a:pt x="1997583" y="236410"/>
                  </a:lnTo>
                  <a:lnTo>
                    <a:pt x="2010143" y="224028"/>
                  </a:lnTo>
                  <a:lnTo>
                    <a:pt x="1993379" y="204216"/>
                  </a:lnTo>
                  <a:lnTo>
                    <a:pt x="1983625" y="213334"/>
                  </a:lnTo>
                  <a:lnTo>
                    <a:pt x="1972437" y="220027"/>
                  </a:lnTo>
                  <a:lnTo>
                    <a:pt x="1959902" y="224028"/>
                  </a:lnTo>
                  <a:lnTo>
                    <a:pt x="1960791" y="224028"/>
                  </a:lnTo>
                  <a:lnTo>
                    <a:pt x="1944611" y="225552"/>
                  </a:lnTo>
                  <a:lnTo>
                    <a:pt x="1905000" y="210312"/>
                  </a:lnTo>
                  <a:lnTo>
                    <a:pt x="1885188" y="173736"/>
                  </a:lnTo>
                  <a:lnTo>
                    <a:pt x="2020811" y="173736"/>
                  </a:lnTo>
                  <a:close/>
                </a:path>
                <a:path w="3042284" h="317500">
                  <a:moveTo>
                    <a:pt x="2202180" y="111252"/>
                  </a:moveTo>
                  <a:lnTo>
                    <a:pt x="2197036" y="102679"/>
                  </a:lnTo>
                  <a:lnTo>
                    <a:pt x="2196541" y="102108"/>
                  </a:lnTo>
                  <a:lnTo>
                    <a:pt x="2190750" y="95250"/>
                  </a:lnTo>
                  <a:lnTo>
                    <a:pt x="2156650" y="75628"/>
                  </a:lnTo>
                  <a:lnTo>
                    <a:pt x="2135111" y="73152"/>
                  </a:lnTo>
                  <a:lnTo>
                    <a:pt x="2122830" y="73977"/>
                  </a:lnTo>
                  <a:lnTo>
                    <a:pt x="2079701" y="91630"/>
                  </a:lnTo>
                  <a:lnTo>
                    <a:pt x="2053793" y="127914"/>
                  </a:lnTo>
                  <a:lnTo>
                    <a:pt x="2046732" y="163055"/>
                  </a:lnTo>
                  <a:lnTo>
                    <a:pt x="2047557" y="175348"/>
                  </a:lnTo>
                  <a:lnTo>
                    <a:pt x="2064321" y="218503"/>
                  </a:lnTo>
                  <a:lnTo>
                    <a:pt x="2099970" y="245910"/>
                  </a:lnTo>
                  <a:lnTo>
                    <a:pt x="2135111" y="252971"/>
                  </a:lnTo>
                  <a:lnTo>
                    <a:pt x="2146236" y="252387"/>
                  </a:lnTo>
                  <a:lnTo>
                    <a:pt x="2183320" y="237172"/>
                  </a:lnTo>
                  <a:lnTo>
                    <a:pt x="2195258" y="225552"/>
                  </a:lnTo>
                  <a:lnTo>
                    <a:pt x="2197036" y="223456"/>
                  </a:lnTo>
                  <a:lnTo>
                    <a:pt x="2202180" y="214871"/>
                  </a:lnTo>
                  <a:lnTo>
                    <a:pt x="2179320" y="199644"/>
                  </a:lnTo>
                  <a:lnTo>
                    <a:pt x="2175599" y="205930"/>
                  </a:lnTo>
                  <a:lnTo>
                    <a:pt x="2171319" y="211074"/>
                  </a:lnTo>
                  <a:lnTo>
                    <a:pt x="2135111" y="225552"/>
                  </a:lnTo>
                  <a:lnTo>
                    <a:pt x="2126500" y="224993"/>
                  </a:lnTo>
                  <a:lnTo>
                    <a:pt x="2088781" y="201637"/>
                  </a:lnTo>
                  <a:lnTo>
                    <a:pt x="2077212" y="163055"/>
                  </a:lnTo>
                  <a:lnTo>
                    <a:pt x="2077758" y="154203"/>
                  </a:lnTo>
                  <a:lnTo>
                    <a:pt x="2093595" y="118681"/>
                  </a:lnTo>
                  <a:lnTo>
                    <a:pt x="2126653" y="102412"/>
                  </a:lnTo>
                  <a:lnTo>
                    <a:pt x="2127110" y="102412"/>
                  </a:lnTo>
                  <a:lnTo>
                    <a:pt x="2135111" y="102108"/>
                  </a:lnTo>
                  <a:lnTo>
                    <a:pt x="2171319" y="115633"/>
                  </a:lnTo>
                  <a:lnTo>
                    <a:pt x="2179320" y="126479"/>
                  </a:lnTo>
                  <a:lnTo>
                    <a:pt x="2202180" y="111252"/>
                  </a:lnTo>
                  <a:close/>
                </a:path>
                <a:path w="3042284" h="317500">
                  <a:moveTo>
                    <a:pt x="2395715" y="74663"/>
                  </a:moveTo>
                  <a:lnTo>
                    <a:pt x="2365248" y="74663"/>
                  </a:lnTo>
                  <a:lnTo>
                    <a:pt x="2365248" y="166116"/>
                  </a:lnTo>
                  <a:lnTo>
                    <a:pt x="2364384" y="178993"/>
                  </a:lnTo>
                  <a:lnTo>
                    <a:pt x="2344077" y="215658"/>
                  </a:lnTo>
                  <a:lnTo>
                    <a:pt x="2313432" y="224028"/>
                  </a:lnTo>
                  <a:lnTo>
                    <a:pt x="2303157" y="223139"/>
                  </a:lnTo>
                  <a:lnTo>
                    <a:pt x="2303538" y="223139"/>
                  </a:lnTo>
                  <a:lnTo>
                    <a:pt x="2295144" y="220789"/>
                  </a:lnTo>
                  <a:lnTo>
                    <a:pt x="2270061" y="184188"/>
                  </a:lnTo>
                  <a:lnTo>
                    <a:pt x="2269236" y="172212"/>
                  </a:lnTo>
                  <a:lnTo>
                    <a:pt x="2269236" y="74663"/>
                  </a:lnTo>
                  <a:lnTo>
                    <a:pt x="2238743" y="74663"/>
                  </a:lnTo>
                  <a:lnTo>
                    <a:pt x="2238743" y="176771"/>
                  </a:lnTo>
                  <a:lnTo>
                    <a:pt x="2239911" y="194157"/>
                  </a:lnTo>
                  <a:lnTo>
                    <a:pt x="2258568" y="233172"/>
                  </a:lnTo>
                  <a:lnTo>
                    <a:pt x="2294991" y="251815"/>
                  </a:lnTo>
                  <a:lnTo>
                    <a:pt x="2310384" y="252971"/>
                  </a:lnTo>
                  <a:lnTo>
                    <a:pt x="2319261" y="252425"/>
                  </a:lnTo>
                  <a:lnTo>
                    <a:pt x="2356485" y="236410"/>
                  </a:lnTo>
                  <a:lnTo>
                    <a:pt x="2366772" y="224028"/>
                  </a:lnTo>
                  <a:lnTo>
                    <a:pt x="2366772" y="249936"/>
                  </a:lnTo>
                  <a:lnTo>
                    <a:pt x="2395715" y="249936"/>
                  </a:lnTo>
                  <a:lnTo>
                    <a:pt x="2395715" y="74663"/>
                  </a:lnTo>
                  <a:close/>
                </a:path>
                <a:path w="3042284" h="317500">
                  <a:moveTo>
                    <a:pt x="2546604" y="240779"/>
                  </a:moveTo>
                  <a:lnTo>
                    <a:pt x="2539492" y="225552"/>
                  </a:lnTo>
                  <a:lnTo>
                    <a:pt x="2535936" y="217932"/>
                  </a:lnTo>
                  <a:lnTo>
                    <a:pt x="2529840" y="222504"/>
                  </a:lnTo>
                  <a:lnTo>
                    <a:pt x="2522220" y="225552"/>
                  </a:lnTo>
                  <a:lnTo>
                    <a:pt x="2505443" y="225552"/>
                  </a:lnTo>
                  <a:lnTo>
                    <a:pt x="2497836" y="224028"/>
                  </a:lnTo>
                  <a:lnTo>
                    <a:pt x="2493264" y="217932"/>
                  </a:lnTo>
                  <a:lnTo>
                    <a:pt x="2488679" y="213347"/>
                  </a:lnTo>
                  <a:lnTo>
                    <a:pt x="2487168" y="205740"/>
                  </a:lnTo>
                  <a:lnTo>
                    <a:pt x="2487168" y="102108"/>
                  </a:lnTo>
                  <a:lnTo>
                    <a:pt x="2534412" y="102108"/>
                  </a:lnTo>
                  <a:lnTo>
                    <a:pt x="2534412" y="74663"/>
                  </a:lnTo>
                  <a:lnTo>
                    <a:pt x="2487168" y="74663"/>
                  </a:lnTo>
                  <a:lnTo>
                    <a:pt x="2487168" y="36563"/>
                  </a:lnTo>
                  <a:lnTo>
                    <a:pt x="2456688" y="36563"/>
                  </a:lnTo>
                  <a:lnTo>
                    <a:pt x="2456688" y="74663"/>
                  </a:lnTo>
                  <a:lnTo>
                    <a:pt x="2429243" y="74663"/>
                  </a:lnTo>
                  <a:lnTo>
                    <a:pt x="2429243" y="102108"/>
                  </a:lnTo>
                  <a:lnTo>
                    <a:pt x="2456688" y="102108"/>
                  </a:lnTo>
                  <a:lnTo>
                    <a:pt x="2456688" y="198120"/>
                  </a:lnTo>
                  <a:lnTo>
                    <a:pt x="2457539" y="210096"/>
                  </a:lnTo>
                  <a:lnTo>
                    <a:pt x="2478087" y="244614"/>
                  </a:lnTo>
                  <a:lnTo>
                    <a:pt x="2510015" y="252971"/>
                  </a:lnTo>
                  <a:lnTo>
                    <a:pt x="2516111" y="252971"/>
                  </a:lnTo>
                  <a:lnTo>
                    <a:pt x="2523744" y="251447"/>
                  </a:lnTo>
                  <a:lnTo>
                    <a:pt x="2529840" y="249936"/>
                  </a:lnTo>
                  <a:lnTo>
                    <a:pt x="2542032" y="243840"/>
                  </a:lnTo>
                  <a:lnTo>
                    <a:pt x="2546604" y="240779"/>
                  </a:lnTo>
                  <a:close/>
                </a:path>
                <a:path w="3042284" h="317500">
                  <a:moveTo>
                    <a:pt x="2741676" y="163055"/>
                  </a:moveTo>
                  <a:lnTo>
                    <a:pt x="2729484" y="117348"/>
                  </a:lnTo>
                  <a:lnTo>
                    <a:pt x="2719578" y="102108"/>
                  </a:lnTo>
                  <a:lnTo>
                    <a:pt x="2717101" y="99060"/>
                  </a:lnTo>
                  <a:lnTo>
                    <a:pt x="2711183" y="93840"/>
                  </a:lnTo>
                  <a:lnTo>
                    <a:pt x="2711183" y="163055"/>
                  </a:lnTo>
                  <a:lnTo>
                    <a:pt x="2710637" y="171919"/>
                  </a:lnTo>
                  <a:lnTo>
                    <a:pt x="2694813" y="207454"/>
                  </a:lnTo>
                  <a:lnTo>
                    <a:pt x="2654808" y="225552"/>
                  </a:lnTo>
                  <a:lnTo>
                    <a:pt x="2647061" y="224980"/>
                  </a:lnTo>
                  <a:lnTo>
                    <a:pt x="2609989" y="201612"/>
                  </a:lnTo>
                  <a:lnTo>
                    <a:pt x="2598420" y="163055"/>
                  </a:lnTo>
                  <a:lnTo>
                    <a:pt x="2598966" y="154203"/>
                  </a:lnTo>
                  <a:lnTo>
                    <a:pt x="2614803" y="118681"/>
                  </a:lnTo>
                  <a:lnTo>
                    <a:pt x="2654808" y="102108"/>
                  </a:lnTo>
                  <a:lnTo>
                    <a:pt x="2662542" y="102438"/>
                  </a:lnTo>
                  <a:lnTo>
                    <a:pt x="2699613" y="124510"/>
                  </a:lnTo>
                  <a:lnTo>
                    <a:pt x="2711183" y="163055"/>
                  </a:lnTo>
                  <a:lnTo>
                    <a:pt x="2711183" y="93840"/>
                  </a:lnTo>
                  <a:lnTo>
                    <a:pt x="2667063" y="73977"/>
                  </a:lnTo>
                  <a:lnTo>
                    <a:pt x="2654808" y="73152"/>
                  </a:lnTo>
                  <a:lnTo>
                    <a:pt x="2642539" y="73977"/>
                  </a:lnTo>
                  <a:lnTo>
                    <a:pt x="2600896" y="91630"/>
                  </a:lnTo>
                  <a:lnTo>
                    <a:pt x="2574366" y="127914"/>
                  </a:lnTo>
                  <a:lnTo>
                    <a:pt x="2567940" y="163055"/>
                  </a:lnTo>
                  <a:lnTo>
                    <a:pt x="2568740" y="175348"/>
                  </a:lnTo>
                  <a:lnTo>
                    <a:pt x="2584894" y="218503"/>
                  </a:lnTo>
                  <a:lnTo>
                    <a:pt x="2620302" y="245910"/>
                  </a:lnTo>
                  <a:lnTo>
                    <a:pt x="2654808" y="252971"/>
                  </a:lnTo>
                  <a:lnTo>
                    <a:pt x="2667063" y="252145"/>
                  </a:lnTo>
                  <a:lnTo>
                    <a:pt x="2708694" y="234505"/>
                  </a:lnTo>
                  <a:lnTo>
                    <a:pt x="2718333" y="225552"/>
                  </a:lnTo>
                  <a:lnTo>
                    <a:pt x="2724073" y="218503"/>
                  </a:lnTo>
                  <a:lnTo>
                    <a:pt x="2729484" y="208788"/>
                  </a:lnTo>
                  <a:lnTo>
                    <a:pt x="2734602" y="198208"/>
                  </a:lnTo>
                  <a:lnTo>
                    <a:pt x="2738437" y="187071"/>
                  </a:lnTo>
                  <a:lnTo>
                    <a:pt x="2740837" y="175348"/>
                  </a:lnTo>
                  <a:lnTo>
                    <a:pt x="2741676" y="163055"/>
                  </a:lnTo>
                  <a:close/>
                </a:path>
                <a:path w="3042284" h="317500">
                  <a:moveTo>
                    <a:pt x="2871216" y="73152"/>
                  </a:moveTo>
                  <a:lnTo>
                    <a:pt x="2833116" y="82296"/>
                  </a:lnTo>
                  <a:lnTo>
                    <a:pt x="2810243" y="105156"/>
                  </a:lnTo>
                  <a:lnTo>
                    <a:pt x="2810243" y="74663"/>
                  </a:lnTo>
                  <a:lnTo>
                    <a:pt x="2781300" y="74663"/>
                  </a:lnTo>
                  <a:lnTo>
                    <a:pt x="2781300" y="249936"/>
                  </a:lnTo>
                  <a:lnTo>
                    <a:pt x="2811780" y="249936"/>
                  </a:lnTo>
                  <a:lnTo>
                    <a:pt x="2811780" y="163055"/>
                  </a:lnTo>
                  <a:lnTo>
                    <a:pt x="2812631" y="149936"/>
                  </a:lnTo>
                  <a:lnTo>
                    <a:pt x="2833154" y="112623"/>
                  </a:lnTo>
                  <a:lnTo>
                    <a:pt x="2851073" y="105156"/>
                  </a:lnTo>
                  <a:lnTo>
                    <a:pt x="2852496" y="104724"/>
                  </a:lnTo>
                  <a:lnTo>
                    <a:pt x="2863583" y="103632"/>
                  </a:lnTo>
                  <a:lnTo>
                    <a:pt x="2869679" y="103632"/>
                  </a:lnTo>
                  <a:lnTo>
                    <a:pt x="2871216" y="105156"/>
                  </a:lnTo>
                  <a:lnTo>
                    <a:pt x="2871216" y="103632"/>
                  </a:lnTo>
                  <a:lnTo>
                    <a:pt x="2871216" y="73152"/>
                  </a:lnTo>
                  <a:close/>
                </a:path>
                <a:path w="3042284" h="317500">
                  <a:moveTo>
                    <a:pt x="3041904" y="172212"/>
                  </a:moveTo>
                  <a:lnTo>
                    <a:pt x="3040761" y="128511"/>
                  </a:lnTo>
                  <a:lnTo>
                    <a:pt x="3023616" y="91440"/>
                  </a:lnTo>
                  <a:lnTo>
                    <a:pt x="2986532" y="74295"/>
                  </a:lnTo>
                  <a:lnTo>
                    <a:pt x="2970276" y="73152"/>
                  </a:lnTo>
                  <a:lnTo>
                    <a:pt x="2960243" y="73672"/>
                  </a:lnTo>
                  <a:lnTo>
                    <a:pt x="2915793" y="86487"/>
                  </a:lnTo>
                  <a:lnTo>
                    <a:pt x="2901683" y="96012"/>
                  </a:lnTo>
                  <a:lnTo>
                    <a:pt x="2913888" y="120396"/>
                  </a:lnTo>
                  <a:lnTo>
                    <a:pt x="2918980" y="116103"/>
                  </a:lnTo>
                  <a:lnTo>
                    <a:pt x="2924937" y="112395"/>
                  </a:lnTo>
                  <a:lnTo>
                    <a:pt x="2967215" y="100571"/>
                  </a:lnTo>
                  <a:lnTo>
                    <a:pt x="2977172" y="101409"/>
                  </a:lnTo>
                  <a:lnTo>
                    <a:pt x="3008947" y="125158"/>
                  </a:lnTo>
                  <a:lnTo>
                    <a:pt x="3011411" y="143256"/>
                  </a:lnTo>
                  <a:lnTo>
                    <a:pt x="3011411" y="149352"/>
                  </a:lnTo>
                  <a:lnTo>
                    <a:pt x="3011411" y="172212"/>
                  </a:lnTo>
                  <a:lnTo>
                    <a:pt x="3011411" y="196596"/>
                  </a:lnTo>
                  <a:lnTo>
                    <a:pt x="3008566" y="204025"/>
                  </a:lnTo>
                  <a:lnTo>
                    <a:pt x="2971482" y="228028"/>
                  </a:lnTo>
                  <a:lnTo>
                    <a:pt x="2962656" y="228600"/>
                  </a:lnTo>
                  <a:lnTo>
                    <a:pt x="2954629" y="228028"/>
                  </a:lnTo>
                  <a:lnTo>
                    <a:pt x="2954845" y="228028"/>
                  </a:lnTo>
                  <a:lnTo>
                    <a:pt x="2947987" y="226504"/>
                  </a:lnTo>
                  <a:lnTo>
                    <a:pt x="2941866" y="224091"/>
                  </a:lnTo>
                  <a:lnTo>
                    <a:pt x="2936748" y="220980"/>
                  </a:lnTo>
                  <a:lnTo>
                    <a:pt x="2929115" y="214871"/>
                  </a:lnTo>
                  <a:lnTo>
                    <a:pt x="2926080" y="208788"/>
                  </a:lnTo>
                  <a:lnTo>
                    <a:pt x="2926080" y="199644"/>
                  </a:lnTo>
                  <a:lnTo>
                    <a:pt x="2928620" y="187642"/>
                  </a:lnTo>
                  <a:lnTo>
                    <a:pt x="2936176" y="179070"/>
                  </a:lnTo>
                  <a:lnTo>
                    <a:pt x="2948571" y="173926"/>
                  </a:lnTo>
                  <a:lnTo>
                    <a:pt x="2965704" y="172212"/>
                  </a:lnTo>
                  <a:lnTo>
                    <a:pt x="3011411" y="172212"/>
                  </a:lnTo>
                  <a:lnTo>
                    <a:pt x="3011411" y="149352"/>
                  </a:lnTo>
                  <a:lnTo>
                    <a:pt x="2964180" y="149352"/>
                  </a:lnTo>
                  <a:lnTo>
                    <a:pt x="2947289" y="150228"/>
                  </a:lnTo>
                  <a:lnTo>
                    <a:pt x="2905480" y="172021"/>
                  </a:lnTo>
                  <a:lnTo>
                    <a:pt x="2897238" y="199644"/>
                  </a:lnTo>
                  <a:lnTo>
                    <a:pt x="2897352" y="204025"/>
                  </a:lnTo>
                  <a:lnTo>
                    <a:pt x="2922714" y="244614"/>
                  </a:lnTo>
                  <a:lnTo>
                    <a:pt x="2958084" y="252971"/>
                  </a:lnTo>
                  <a:lnTo>
                    <a:pt x="2967812" y="252450"/>
                  </a:lnTo>
                  <a:lnTo>
                    <a:pt x="3003994" y="238696"/>
                  </a:lnTo>
                  <a:lnTo>
                    <a:pt x="3012948" y="227063"/>
                  </a:lnTo>
                  <a:lnTo>
                    <a:pt x="3012948" y="249936"/>
                  </a:lnTo>
                  <a:lnTo>
                    <a:pt x="3041904" y="249936"/>
                  </a:lnTo>
                  <a:lnTo>
                    <a:pt x="3041904" y="227063"/>
                  </a:lnTo>
                  <a:lnTo>
                    <a:pt x="3041904" y="1722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ED110016-B4B7-5BA3-265E-70EFB662B8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6710729"/>
            <a:ext cx="2394328" cy="637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9660" y="45720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599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228599" y="0"/>
                </a:lnTo>
                <a:lnTo>
                  <a:pt x="228599" y="6858000"/>
                </a:lnTo>
                <a:close/>
              </a:path>
            </a:pathLst>
          </a:custGeom>
          <a:solidFill>
            <a:srgbClr val="775E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663" y="2194560"/>
            <a:ext cx="11015471" cy="50444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Ventajas</a:t>
            </a:r>
            <a:r>
              <a:rPr sz="2000" spc="-70" dirty="0"/>
              <a:t> </a:t>
            </a:r>
            <a:r>
              <a:rPr sz="2000" spc="80" dirty="0"/>
              <a:t>de</a:t>
            </a:r>
            <a:r>
              <a:rPr sz="2000" spc="-100" dirty="0"/>
              <a:t> </a:t>
            </a:r>
            <a:r>
              <a:rPr sz="2000" spc="50" dirty="0"/>
              <a:t>implementar</a:t>
            </a:r>
            <a:r>
              <a:rPr sz="2000" spc="-45" dirty="0"/>
              <a:t> </a:t>
            </a:r>
            <a:r>
              <a:rPr sz="2000" dirty="0"/>
              <a:t>acciones</a:t>
            </a:r>
            <a:r>
              <a:rPr sz="2000" spc="-375" dirty="0"/>
              <a:t> </a:t>
            </a:r>
            <a:r>
              <a:rPr sz="2000" spc="70" dirty="0"/>
              <a:t>de</a:t>
            </a:r>
            <a:r>
              <a:rPr sz="2000" spc="-350" dirty="0"/>
              <a:t> </a:t>
            </a:r>
            <a:r>
              <a:rPr sz="2000" dirty="0"/>
              <a:t>Contraloría</a:t>
            </a:r>
            <a:r>
              <a:rPr sz="2000" spc="-375" dirty="0"/>
              <a:t> </a:t>
            </a:r>
            <a:r>
              <a:rPr sz="2000" spc="-10" dirty="0"/>
              <a:t>Social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1616455" y="2276499"/>
            <a:ext cx="659066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Favorece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 la</a:t>
            </a:r>
            <a:r>
              <a:rPr sz="1800" b="1" spc="-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transparencia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 las 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acciones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691C1F"/>
                </a:solidFill>
                <a:latin typeface="Tahoma"/>
                <a:cs typeface="Tahoma"/>
              </a:rPr>
              <a:t>del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gobierno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0439" y="3344823"/>
            <a:ext cx="7353300" cy="133477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160020">
              <a:lnSpc>
                <a:spcPts val="1970"/>
              </a:lnSpc>
              <a:spcBef>
                <a:spcPts val="320"/>
              </a:spcBef>
              <a:tabLst>
                <a:tab pos="5497195" algn="l"/>
              </a:tabLst>
            </a:pPr>
            <a:r>
              <a:rPr sz="1800" b="1" spc="60" dirty="0">
                <a:solidFill>
                  <a:srgbClr val="691C1F"/>
                </a:solidFill>
                <a:latin typeface="Tahoma"/>
                <a:cs typeface="Tahoma"/>
              </a:rPr>
              <a:t>Obliga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a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los</a:t>
            </a:r>
            <a:r>
              <a:rPr sz="1800" b="1" spc="10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servidores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públicos</a:t>
            </a:r>
            <a:r>
              <a:rPr sz="1800" b="1" spc="9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a</a:t>
            </a:r>
            <a:r>
              <a:rPr sz="1800" b="1" spc="6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ejercer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691C1F"/>
                </a:solidFill>
                <a:latin typeface="Tahoma"/>
                <a:cs typeface="Tahoma"/>
              </a:rPr>
              <a:t>sus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	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funciones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con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ética</a:t>
            </a:r>
            <a:r>
              <a:rPr sz="1800" b="1" spc="114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sz="1800" b="1" spc="10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35" dirty="0">
                <a:solidFill>
                  <a:srgbClr val="691C1F"/>
                </a:solidFill>
                <a:latin typeface="Tahoma"/>
                <a:cs typeface="Tahoma"/>
              </a:rPr>
              <a:t>responsabilidad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1800">
              <a:latin typeface="Tahoma"/>
              <a:cs typeface="Tahoma"/>
            </a:endParaRPr>
          </a:p>
          <a:p>
            <a:pPr marL="644525">
              <a:lnSpc>
                <a:spcPct val="100000"/>
              </a:lnSpc>
              <a:spcBef>
                <a:spcPts val="5"/>
              </a:spcBef>
              <a:tabLst>
                <a:tab pos="6315710" algn="l"/>
              </a:tabLst>
            </a:pPr>
            <a:r>
              <a:rPr sz="1800" b="1" spc="50" dirty="0">
                <a:solidFill>
                  <a:srgbClr val="691C1F"/>
                </a:solidFill>
                <a:latin typeface="Tahoma"/>
                <a:cs typeface="Tahoma"/>
              </a:rPr>
              <a:t>Previene</a:t>
            </a:r>
            <a:r>
              <a:rPr sz="1800" b="1" spc="114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posibles</a:t>
            </a:r>
            <a:r>
              <a:rPr sz="1800" b="1" spc="1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irregularidades</a:t>
            </a:r>
            <a:r>
              <a:rPr sz="1800" b="1" spc="1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sz="1800" b="1" spc="9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desvíos</a:t>
            </a:r>
            <a:r>
              <a:rPr sz="1800" b="1" spc="1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	</a:t>
            </a:r>
            <a:r>
              <a:rPr sz="1800" b="1" spc="-10" dirty="0">
                <a:solidFill>
                  <a:srgbClr val="691C1F"/>
                </a:solidFill>
                <a:latin typeface="Tahoma"/>
                <a:cs typeface="Tahoma"/>
              </a:rPr>
              <a:t>recursos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80832" y="5414415"/>
            <a:ext cx="7707630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Incrementa</a:t>
            </a:r>
            <a:r>
              <a:rPr sz="1800" b="1" spc="9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la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credibilidad</a:t>
            </a:r>
            <a:r>
              <a:rPr sz="1800" b="1" spc="10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691C1F"/>
                </a:solidFill>
                <a:latin typeface="Tahoma"/>
                <a:cs typeface="Tahoma"/>
              </a:rPr>
              <a:t>en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los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60" dirty="0">
                <a:solidFill>
                  <a:srgbClr val="691C1F"/>
                </a:solidFill>
                <a:latin typeface="Tahoma"/>
                <a:cs typeface="Tahoma"/>
              </a:rPr>
              <a:t>programas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1800" b="1" spc="8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desarrollo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691C1F"/>
                </a:solidFill>
                <a:latin typeface="Tahoma"/>
                <a:cs typeface="Tahoma"/>
              </a:rPr>
              <a:t>social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1347" y="6501027"/>
            <a:ext cx="7147559" cy="5499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20955" marR="5080" indent="-8890">
              <a:lnSpc>
                <a:spcPts val="1970"/>
              </a:lnSpc>
              <a:spcBef>
                <a:spcPts val="320"/>
              </a:spcBef>
            </a:pP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Lograr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0" dirty="0">
                <a:solidFill>
                  <a:srgbClr val="691C1F"/>
                </a:solidFill>
                <a:latin typeface="Tahoma"/>
                <a:cs typeface="Tahoma"/>
              </a:rPr>
              <a:t>que</a:t>
            </a:r>
            <a:r>
              <a:rPr sz="1800" b="1" spc="10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el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691C1F"/>
                </a:solidFill>
                <a:latin typeface="Tahoma"/>
                <a:cs typeface="Tahoma"/>
              </a:rPr>
              <a:t>manejo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1800" b="1" spc="9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los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recursos</a:t>
            </a:r>
            <a:r>
              <a:rPr sz="1800" b="1" spc="10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691C1F"/>
                </a:solidFill>
                <a:latin typeface="Tahoma"/>
                <a:cs typeface="Tahoma"/>
              </a:rPr>
              <a:t>públicos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se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691C1F"/>
                </a:solidFill>
                <a:latin typeface="Tahoma"/>
                <a:cs typeface="Tahoma"/>
              </a:rPr>
              <a:t>realice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35" dirty="0">
                <a:solidFill>
                  <a:srgbClr val="691C1F"/>
                </a:solidFill>
                <a:latin typeface="Tahoma"/>
                <a:cs typeface="Tahoma"/>
              </a:rPr>
              <a:t>en </a:t>
            </a:r>
            <a:r>
              <a:rPr sz="1800" b="1" spc="50" dirty="0">
                <a:solidFill>
                  <a:srgbClr val="691C1F"/>
                </a:solidFill>
                <a:latin typeface="Tahoma"/>
                <a:cs typeface="Tahoma"/>
              </a:rPr>
              <a:t>términos</a:t>
            </a:r>
            <a:r>
              <a:rPr sz="1800" b="1" spc="8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de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transparencia,</a:t>
            </a:r>
            <a:r>
              <a:rPr sz="1800" b="1" spc="7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eficacia,</a:t>
            </a:r>
            <a:r>
              <a:rPr sz="1800" b="1" spc="9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legalidad</a:t>
            </a:r>
            <a:r>
              <a:rPr sz="1800" b="1" spc="9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10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sz="1800" b="1" spc="6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691C1F"/>
                </a:solidFill>
                <a:latin typeface="Tahoma"/>
                <a:cs typeface="Tahoma"/>
              </a:rPr>
              <a:t>honradez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7151" y="1075944"/>
            <a:ext cx="1926336" cy="57302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45623" y="664463"/>
            <a:ext cx="1853183" cy="98450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6368DFC-B4CF-F796-E7A8-AB19890D6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26" y="6488238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9660" y="457200"/>
            <a:ext cx="11313160" cy="6858000"/>
            <a:chOff x="1089660" y="457200"/>
            <a:chExt cx="11313160" cy="6858000"/>
          </a:xfrm>
        </p:grpSpPr>
        <p:sp>
          <p:nvSpPr>
            <p:cNvPr id="4" name="object 4"/>
            <p:cNvSpPr/>
            <p:nvPr/>
          </p:nvSpPr>
          <p:spPr>
            <a:xfrm>
              <a:off x="1089660" y="45720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599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6858000"/>
                  </a:lnTo>
                  <a:close/>
                </a:path>
              </a:pathLst>
            </a:custGeom>
            <a:solidFill>
              <a:srgbClr val="775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1859" y="2040648"/>
              <a:ext cx="11139170" cy="4750435"/>
            </a:xfrm>
            <a:custGeom>
              <a:avLst/>
              <a:gdLst/>
              <a:ahLst/>
              <a:cxnLst/>
              <a:rect l="l" t="t" r="r" b="b"/>
              <a:pathLst>
                <a:path w="11139170" h="4750434">
                  <a:moveTo>
                    <a:pt x="38100" y="0"/>
                  </a:moveTo>
                  <a:lnTo>
                    <a:pt x="36576" y="0"/>
                  </a:lnTo>
                  <a:lnTo>
                    <a:pt x="38100" y="1524"/>
                  </a:lnTo>
                  <a:lnTo>
                    <a:pt x="38100" y="0"/>
                  </a:lnTo>
                  <a:close/>
                </a:path>
                <a:path w="11139170" h="4750434">
                  <a:moveTo>
                    <a:pt x="11138929" y="193535"/>
                  </a:moveTo>
                  <a:lnTo>
                    <a:pt x="11103877" y="193535"/>
                  </a:lnTo>
                  <a:lnTo>
                    <a:pt x="637044" y="193535"/>
                  </a:lnTo>
                  <a:lnTo>
                    <a:pt x="606564" y="172199"/>
                  </a:lnTo>
                  <a:lnTo>
                    <a:pt x="589800" y="163055"/>
                  </a:lnTo>
                  <a:lnTo>
                    <a:pt x="571512" y="153911"/>
                  </a:lnTo>
                  <a:lnTo>
                    <a:pt x="566940" y="150863"/>
                  </a:lnTo>
                  <a:lnTo>
                    <a:pt x="519696" y="134099"/>
                  </a:lnTo>
                  <a:lnTo>
                    <a:pt x="481596" y="123431"/>
                  </a:lnTo>
                  <a:lnTo>
                    <a:pt x="443496" y="118859"/>
                  </a:lnTo>
                  <a:lnTo>
                    <a:pt x="403872" y="115811"/>
                  </a:lnTo>
                  <a:lnTo>
                    <a:pt x="362724" y="118859"/>
                  </a:lnTo>
                  <a:lnTo>
                    <a:pt x="324624" y="123431"/>
                  </a:lnTo>
                  <a:lnTo>
                    <a:pt x="286524" y="134099"/>
                  </a:lnTo>
                  <a:lnTo>
                    <a:pt x="233184" y="153911"/>
                  </a:lnTo>
                  <a:lnTo>
                    <a:pt x="199656" y="172199"/>
                  </a:lnTo>
                  <a:lnTo>
                    <a:pt x="196989" y="174066"/>
                  </a:lnTo>
                  <a:lnTo>
                    <a:pt x="155448" y="128016"/>
                  </a:lnTo>
                  <a:lnTo>
                    <a:pt x="96012" y="64008"/>
                  </a:lnTo>
                  <a:lnTo>
                    <a:pt x="73152" y="38100"/>
                  </a:lnTo>
                  <a:lnTo>
                    <a:pt x="60007" y="24384"/>
                  </a:lnTo>
                  <a:lnTo>
                    <a:pt x="38100" y="1524"/>
                  </a:lnTo>
                  <a:lnTo>
                    <a:pt x="36576" y="24384"/>
                  </a:lnTo>
                  <a:lnTo>
                    <a:pt x="25908" y="13716"/>
                  </a:lnTo>
                  <a:lnTo>
                    <a:pt x="10668" y="25908"/>
                  </a:lnTo>
                  <a:lnTo>
                    <a:pt x="22860" y="38100"/>
                  </a:lnTo>
                  <a:lnTo>
                    <a:pt x="0" y="38100"/>
                  </a:lnTo>
                  <a:lnTo>
                    <a:pt x="60960" y="102108"/>
                  </a:lnTo>
                  <a:lnTo>
                    <a:pt x="118872" y="152400"/>
                  </a:lnTo>
                  <a:lnTo>
                    <a:pt x="160464" y="199631"/>
                  </a:lnTo>
                  <a:lnTo>
                    <a:pt x="153936" y="204203"/>
                  </a:lnTo>
                  <a:lnTo>
                    <a:pt x="140220" y="217919"/>
                  </a:lnTo>
                  <a:lnTo>
                    <a:pt x="126504" y="230111"/>
                  </a:lnTo>
                  <a:lnTo>
                    <a:pt x="89928" y="272783"/>
                  </a:lnTo>
                  <a:lnTo>
                    <a:pt x="50304" y="336791"/>
                  </a:lnTo>
                  <a:lnTo>
                    <a:pt x="42684" y="355079"/>
                  </a:lnTo>
                  <a:lnTo>
                    <a:pt x="35064" y="371843"/>
                  </a:lnTo>
                  <a:lnTo>
                    <a:pt x="30492" y="390131"/>
                  </a:lnTo>
                  <a:lnTo>
                    <a:pt x="24396" y="408419"/>
                  </a:lnTo>
                  <a:lnTo>
                    <a:pt x="19824" y="426707"/>
                  </a:lnTo>
                  <a:lnTo>
                    <a:pt x="13728" y="466331"/>
                  </a:lnTo>
                  <a:lnTo>
                    <a:pt x="12204" y="484619"/>
                  </a:lnTo>
                  <a:lnTo>
                    <a:pt x="12204" y="525767"/>
                  </a:lnTo>
                  <a:lnTo>
                    <a:pt x="16776" y="565391"/>
                  </a:lnTo>
                  <a:lnTo>
                    <a:pt x="24396" y="603491"/>
                  </a:lnTo>
                  <a:lnTo>
                    <a:pt x="30492" y="621779"/>
                  </a:lnTo>
                  <a:lnTo>
                    <a:pt x="35064" y="640067"/>
                  </a:lnTo>
                  <a:lnTo>
                    <a:pt x="50304" y="675119"/>
                  </a:lnTo>
                  <a:lnTo>
                    <a:pt x="68592" y="708647"/>
                  </a:lnTo>
                  <a:lnTo>
                    <a:pt x="102120" y="754367"/>
                  </a:lnTo>
                  <a:lnTo>
                    <a:pt x="140220" y="795515"/>
                  </a:lnTo>
                  <a:lnTo>
                    <a:pt x="153936" y="806183"/>
                  </a:lnTo>
                  <a:lnTo>
                    <a:pt x="169176" y="818375"/>
                  </a:lnTo>
                  <a:lnTo>
                    <a:pt x="233184" y="857999"/>
                  </a:lnTo>
                  <a:lnTo>
                    <a:pt x="268236" y="873239"/>
                  </a:lnTo>
                  <a:lnTo>
                    <a:pt x="304812" y="883907"/>
                  </a:lnTo>
                  <a:lnTo>
                    <a:pt x="342912" y="891527"/>
                  </a:lnTo>
                  <a:lnTo>
                    <a:pt x="382536" y="896099"/>
                  </a:lnTo>
                  <a:lnTo>
                    <a:pt x="423684" y="896099"/>
                  </a:lnTo>
                  <a:lnTo>
                    <a:pt x="461784" y="891527"/>
                  </a:lnTo>
                  <a:lnTo>
                    <a:pt x="501408" y="883907"/>
                  </a:lnTo>
                  <a:lnTo>
                    <a:pt x="537984" y="873239"/>
                  </a:lnTo>
                  <a:lnTo>
                    <a:pt x="563892" y="861047"/>
                  </a:lnTo>
                  <a:lnTo>
                    <a:pt x="571512" y="857999"/>
                  </a:lnTo>
                  <a:lnTo>
                    <a:pt x="589800" y="848855"/>
                  </a:lnTo>
                  <a:lnTo>
                    <a:pt x="596239" y="845337"/>
                  </a:lnTo>
                  <a:lnTo>
                    <a:pt x="629412" y="914400"/>
                  </a:lnTo>
                  <a:lnTo>
                    <a:pt x="664464" y="978408"/>
                  </a:lnTo>
                  <a:lnTo>
                    <a:pt x="697992" y="1054608"/>
                  </a:lnTo>
                  <a:lnTo>
                    <a:pt x="706780" y="1075563"/>
                  </a:lnTo>
                  <a:lnTo>
                    <a:pt x="696468" y="1078992"/>
                  </a:lnTo>
                  <a:lnTo>
                    <a:pt x="679704" y="1086612"/>
                  </a:lnTo>
                  <a:lnTo>
                    <a:pt x="646176" y="1104900"/>
                  </a:lnTo>
                  <a:lnTo>
                    <a:pt x="630936" y="1114044"/>
                  </a:lnTo>
                  <a:lnTo>
                    <a:pt x="615696" y="1126236"/>
                  </a:lnTo>
                  <a:lnTo>
                    <a:pt x="600456" y="1136904"/>
                  </a:lnTo>
                  <a:lnTo>
                    <a:pt x="589788" y="1147572"/>
                  </a:lnTo>
                  <a:lnTo>
                    <a:pt x="586740" y="1150620"/>
                  </a:lnTo>
                  <a:lnTo>
                    <a:pt x="573024" y="1162812"/>
                  </a:lnTo>
                  <a:lnTo>
                    <a:pt x="560832" y="1176528"/>
                  </a:lnTo>
                  <a:lnTo>
                    <a:pt x="547116" y="1190244"/>
                  </a:lnTo>
                  <a:lnTo>
                    <a:pt x="529818" y="1214958"/>
                  </a:lnTo>
                  <a:lnTo>
                    <a:pt x="528828" y="1216152"/>
                  </a:lnTo>
                  <a:lnTo>
                    <a:pt x="527723" y="1217955"/>
                  </a:lnTo>
                  <a:lnTo>
                    <a:pt x="515112" y="1235964"/>
                  </a:lnTo>
                  <a:lnTo>
                    <a:pt x="496824" y="1269492"/>
                  </a:lnTo>
                  <a:lnTo>
                    <a:pt x="470916" y="1341120"/>
                  </a:lnTo>
                  <a:lnTo>
                    <a:pt x="463296" y="1379220"/>
                  </a:lnTo>
                  <a:lnTo>
                    <a:pt x="458724" y="1418844"/>
                  </a:lnTo>
                  <a:lnTo>
                    <a:pt x="458724" y="1459992"/>
                  </a:lnTo>
                  <a:lnTo>
                    <a:pt x="463296" y="1499616"/>
                  </a:lnTo>
                  <a:lnTo>
                    <a:pt x="470916" y="1537716"/>
                  </a:lnTo>
                  <a:lnTo>
                    <a:pt x="477012" y="1554480"/>
                  </a:lnTo>
                  <a:lnTo>
                    <a:pt x="483108" y="1574292"/>
                  </a:lnTo>
                  <a:lnTo>
                    <a:pt x="515112" y="1641348"/>
                  </a:lnTo>
                  <a:lnTo>
                    <a:pt x="547116" y="1688592"/>
                  </a:lnTo>
                  <a:lnTo>
                    <a:pt x="586740" y="1728216"/>
                  </a:lnTo>
                  <a:lnTo>
                    <a:pt x="646176" y="1773936"/>
                  </a:lnTo>
                  <a:lnTo>
                    <a:pt x="696468" y="1798320"/>
                  </a:lnTo>
                  <a:lnTo>
                    <a:pt x="705167" y="1801952"/>
                  </a:lnTo>
                  <a:lnTo>
                    <a:pt x="707136" y="1802892"/>
                  </a:lnTo>
                  <a:lnTo>
                    <a:pt x="708215" y="1803222"/>
                  </a:lnTo>
                  <a:lnTo>
                    <a:pt x="733044" y="1813560"/>
                  </a:lnTo>
                  <a:lnTo>
                    <a:pt x="751332" y="1818132"/>
                  </a:lnTo>
                  <a:lnTo>
                    <a:pt x="789432" y="1825752"/>
                  </a:lnTo>
                  <a:lnTo>
                    <a:pt x="809244" y="1828800"/>
                  </a:lnTo>
                  <a:lnTo>
                    <a:pt x="848868" y="1828800"/>
                  </a:lnTo>
                  <a:lnTo>
                    <a:pt x="888492" y="1828800"/>
                  </a:lnTo>
                  <a:lnTo>
                    <a:pt x="908304" y="1825752"/>
                  </a:lnTo>
                  <a:lnTo>
                    <a:pt x="924280" y="1822564"/>
                  </a:lnTo>
                  <a:lnTo>
                    <a:pt x="937272" y="1905000"/>
                  </a:lnTo>
                  <a:lnTo>
                    <a:pt x="949452" y="1981200"/>
                  </a:lnTo>
                  <a:lnTo>
                    <a:pt x="949871" y="1985492"/>
                  </a:lnTo>
                  <a:lnTo>
                    <a:pt x="946404" y="1985759"/>
                  </a:lnTo>
                  <a:lnTo>
                    <a:pt x="906780" y="1990331"/>
                  </a:lnTo>
                  <a:lnTo>
                    <a:pt x="870204" y="2000999"/>
                  </a:lnTo>
                  <a:lnTo>
                    <a:pt x="833628" y="2013191"/>
                  </a:lnTo>
                  <a:lnTo>
                    <a:pt x="783336" y="2039099"/>
                  </a:lnTo>
                  <a:lnTo>
                    <a:pt x="737616" y="2071103"/>
                  </a:lnTo>
                  <a:lnTo>
                    <a:pt x="723900" y="2084819"/>
                  </a:lnTo>
                  <a:lnTo>
                    <a:pt x="710196" y="2097011"/>
                  </a:lnTo>
                  <a:lnTo>
                    <a:pt x="697992" y="2110727"/>
                  </a:lnTo>
                  <a:lnTo>
                    <a:pt x="684276" y="2124443"/>
                  </a:lnTo>
                  <a:lnTo>
                    <a:pt x="666978" y="2149157"/>
                  </a:lnTo>
                  <a:lnTo>
                    <a:pt x="665988" y="2150351"/>
                  </a:lnTo>
                  <a:lnTo>
                    <a:pt x="664870" y="2152154"/>
                  </a:lnTo>
                  <a:lnTo>
                    <a:pt x="652272" y="2170163"/>
                  </a:lnTo>
                  <a:lnTo>
                    <a:pt x="633984" y="2203691"/>
                  </a:lnTo>
                  <a:lnTo>
                    <a:pt x="608076" y="2275319"/>
                  </a:lnTo>
                  <a:lnTo>
                    <a:pt x="597408" y="2333231"/>
                  </a:lnTo>
                  <a:lnTo>
                    <a:pt x="595884" y="2353043"/>
                  </a:lnTo>
                  <a:lnTo>
                    <a:pt x="595884" y="2392667"/>
                  </a:lnTo>
                  <a:lnTo>
                    <a:pt x="600456" y="2432291"/>
                  </a:lnTo>
                  <a:lnTo>
                    <a:pt x="608076" y="2470391"/>
                  </a:lnTo>
                  <a:lnTo>
                    <a:pt x="626376" y="2525255"/>
                  </a:lnTo>
                  <a:lnTo>
                    <a:pt x="652272" y="2575547"/>
                  </a:lnTo>
                  <a:lnTo>
                    <a:pt x="664870" y="2593568"/>
                  </a:lnTo>
                  <a:lnTo>
                    <a:pt x="665988" y="2595359"/>
                  </a:lnTo>
                  <a:lnTo>
                    <a:pt x="666978" y="2596565"/>
                  </a:lnTo>
                  <a:lnTo>
                    <a:pt x="684276" y="2621267"/>
                  </a:lnTo>
                  <a:lnTo>
                    <a:pt x="697992" y="2634983"/>
                  </a:lnTo>
                  <a:lnTo>
                    <a:pt x="710196" y="2648699"/>
                  </a:lnTo>
                  <a:lnTo>
                    <a:pt x="723900" y="2662415"/>
                  </a:lnTo>
                  <a:lnTo>
                    <a:pt x="737616" y="2673083"/>
                  </a:lnTo>
                  <a:lnTo>
                    <a:pt x="752856" y="2685275"/>
                  </a:lnTo>
                  <a:lnTo>
                    <a:pt x="816864" y="2724899"/>
                  </a:lnTo>
                  <a:lnTo>
                    <a:pt x="851916" y="2740139"/>
                  </a:lnTo>
                  <a:lnTo>
                    <a:pt x="888492" y="2750807"/>
                  </a:lnTo>
                  <a:lnTo>
                    <a:pt x="926592" y="2758427"/>
                  </a:lnTo>
                  <a:lnTo>
                    <a:pt x="951115" y="2761843"/>
                  </a:lnTo>
                  <a:lnTo>
                    <a:pt x="949452" y="2781300"/>
                  </a:lnTo>
                  <a:lnTo>
                    <a:pt x="938784" y="2857500"/>
                  </a:lnTo>
                  <a:lnTo>
                    <a:pt x="926592" y="2933700"/>
                  </a:lnTo>
                  <a:lnTo>
                    <a:pt x="896124" y="3086100"/>
                  </a:lnTo>
                  <a:lnTo>
                    <a:pt x="877836" y="3162300"/>
                  </a:lnTo>
                  <a:lnTo>
                    <a:pt x="858024" y="3252216"/>
                  </a:lnTo>
                  <a:lnTo>
                    <a:pt x="812292" y="3404616"/>
                  </a:lnTo>
                  <a:lnTo>
                    <a:pt x="786384" y="3480816"/>
                  </a:lnTo>
                  <a:lnTo>
                    <a:pt x="758952" y="3557016"/>
                  </a:lnTo>
                  <a:lnTo>
                    <a:pt x="729996" y="3619500"/>
                  </a:lnTo>
                  <a:lnTo>
                    <a:pt x="697992" y="3695700"/>
                  </a:lnTo>
                  <a:lnTo>
                    <a:pt x="664464" y="3771900"/>
                  </a:lnTo>
                  <a:lnTo>
                    <a:pt x="629412" y="3848100"/>
                  </a:lnTo>
                  <a:lnTo>
                    <a:pt x="592836" y="3924300"/>
                  </a:lnTo>
                  <a:lnTo>
                    <a:pt x="554736" y="3988308"/>
                  </a:lnTo>
                  <a:lnTo>
                    <a:pt x="513588" y="4064508"/>
                  </a:lnTo>
                  <a:lnTo>
                    <a:pt x="470916" y="4128516"/>
                  </a:lnTo>
                  <a:lnTo>
                    <a:pt x="426720" y="4204716"/>
                  </a:lnTo>
                  <a:lnTo>
                    <a:pt x="379476" y="4267200"/>
                  </a:lnTo>
                  <a:lnTo>
                    <a:pt x="332232" y="4343400"/>
                  </a:lnTo>
                  <a:lnTo>
                    <a:pt x="228600" y="4471416"/>
                  </a:lnTo>
                  <a:lnTo>
                    <a:pt x="175260" y="4533900"/>
                  </a:lnTo>
                  <a:lnTo>
                    <a:pt x="118872" y="4597908"/>
                  </a:lnTo>
                  <a:lnTo>
                    <a:pt x="60960" y="4661916"/>
                  </a:lnTo>
                  <a:lnTo>
                    <a:pt x="1524" y="4724400"/>
                  </a:lnTo>
                  <a:lnTo>
                    <a:pt x="22860" y="4724400"/>
                  </a:lnTo>
                  <a:lnTo>
                    <a:pt x="10668" y="4738116"/>
                  </a:lnTo>
                  <a:lnTo>
                    <a:pt x="25908" y="4750308"/>
                  </a:lnTo>
                  <a:lnTo>
                    <a:pt x="35052" y="4741164"/>
                  </a:lnTo>
                  <a:lnTo>
                    <a:pt x="35052" y="4750308"/>
                  </a:lnTo>
                  <a:lnTo>
                    <a:pt x="96012" y="4700016"/>
                  </a:lnTo>
                  <a:lnTo>
                    <a:pt x="153924" y="4636008"/>
                  </a:lnTo>
                  <a:lnTo>
                    <a:pt x="210312" y="4572000"/>
                  </a:lnTo>
                  <a:lnTo>
                    <a:pt x="265176" y="4495800"/>
                  </a:lnTo>
                  <a:lnTo>
                    <a:pt x="318516" y="4433316"/>
                  </a:lnTo>
                  <a:lnTo>
                    <a:pt x="370332" y="4369308"/>
                  </a:lnTo>
                  <a:lnTo>
                    <a:pt x="419100" y="4293108"/>
                  </a:lnTo>
                  <a:lnTo>
                    <a:pt x="466344" y="4229100"/>
                  </a:lnTo>
                  <a:lnTo>
                    <a:pt x="510540" y="4152900"/>
                  </a:lnTo>
                  <a:lnTo>
                    <a:pt x="554736" y="4090416"/>
                  </a:lnTo>
                  <a:lnTo>
                    <a:pt x="595884" y="4014216"/>
                  </a:lnTo>
                  <a:lnTo>
                    <a:pt x="635508" y="3938016"/>
                  </a:lnTo>
                  <a:lnTo>
                    <a:pt x="673608" y="3874008"/>
                  </a:lnTo>
                  <a:lnTo>
                    <a:pt x="708672" y="3797808"/>
                  </a:lnTo>
                  <a:lnTo>
                    <a:pt x="742188" y="3721608"/>
                  </a:lnTo>
                  <a:lnTo>
                    <a:pt x="774192" y="3645408"/>
                  </a:lnTo>
                  <a:lnTo>
                    <a:pt x="804684" y="3569208"/>
                  </a:lnTo>
                  <a:lnTo>
                    <a:pt x="832104" y="3493008"/>
                  </a:lnTo>
                  <a:lnTo>
                    <a:pt x="858024" y="3416808"/>
                  </a:lnTo>
                  <a:lnTo>
                    <a:pt x="882396" y="3340608"/>
                  </a:lnTo>
                  <a:lnTo>
                    <a:pt x="903732" y="3264408"/>
                  </a:lnTo>
                  <a:lnTo>
                    <a:pt x="923544" y="3176016"/>
                  </a:lnTo>
                  <a:lnTo>
                    <a:pt x="941832" y="3099816"/>
                  </a:lnTo>
                  <a:lnTo>
                    <a:pt x="958596" y="3023616"/>
                  </a:lnTo>
                  <a:lnTo>
                    <a:pt x="973836" y="2947416"/>
                  </a:lnTo>
                  <a:lnTo>
                    <a:pt x="986028" y="2857500"/>
                  </a:lnTo>
                  <a:lnTo>
                    <a:pt x="996696" y="2781300"/>
                  </a:lnTo>
                  <a:lnTo>
                    <a:pt x="998880" y="2762999"/>
                  </a:lnTo>
                  <a:lnTo>
                    <a:pt x="1005852" y="2762999"/>
                  </a:lnTo>
                  <a:lnTo>
                    <a:pt x="1025664" y="2761475"/>
                  </a:lnTo>
                  <a:lnTo>
                    <a:pt x="1083576" y="2750807"/>
                  </a:lnTo>
                  <a:lnTo>
                    <a:pt x="1120152" y="2740139"/>
                  </a:lnTo>
                  <a:lnTo>
                    <a:pt x="1146048" y="2727947"/>
                  </a:lnTo>
                  <a:lnTo>
                    <a:pt x="1155204" y="2724899"/>
                  </a:lnTo>
                  <a:lnTo>
                    <a:pt x="1188732" y="2706611"/>
                  </a:lnTo>
                  <a:lnTo>
                    <a:pt x="1219212" y="2685275"/>
                  </a:lnTo>
                  <a:lnTo>
                    <a:pt x="11137405" y="2685275"/>
                  </a:lnTo>
                  <a:lnTo>
                    <a:pt x="11137405" y="2683751"/>
                  </a:lnTo>
                  <a:lnTo>
                    <a:pt x="11137405" y="2650223"/>
                  </a:lnTo>
                  <a:lnTo>
                    <a:pt x="11137405" y="2061972"/>
                  </a:lnTo>
                  <a:lnTo>
                    <a:pt x="11137405" y="2060435"/>
                  </a:lnTo>
                  <a:lnTo>
                    <a:pt x="11102353" y="2060435"/>
                  </a:lnTo>
                  <a:lnTo>
                    <a:pt x="1219212" y="2060435"/>
                  </a:lnTo>
                  <a:lnTo>
                    <a:pt x="1188732" y="2039099"/>
                  </a:lnTo>
                  <a:lnTo>
                    <a:pt x="1155204" y="2020811"/>
                  </a:lnTo>
                  <a:lnTo>
                    <a:pt x="1101864" y="2000999"/>
                  </a:lnTo>
                  <a:lnTo>
                    <a:pt x="1063764" y="1990331"/>
                  </a:lnTo>
                  <a:lnTo>
                    <a:pt x="1025664" y="1985759"/>
                  </a:lnTo>
                  <a:lnTo>
                    <a:pt x="996962" y="1983562"/>
                  </a:lnTo>
                  <a:lnTo>
                    <a:pt x="996696" y="1981200"/>
                  </a:lnTo>
                  <a:lnTo>
                    <a:pt x="986028" y="1892808"/>
                  </a:lnTo>
                  <a:lnTo>
                    <a:pt x="973836" y="1816608"/>
                  </a:lnTo>
                  <a:lnTo>
                    <a:pt x="972680" y="1810258"/>
                  </a:lnTo>
                  <a:lnTo>
                    <a:pt x="1008888" y="1795272"/>
                  </a:lnTo>
                  <a:lnTo>
                    <a:pt x="1018032" y="1790700"/>
                  </a:lnTo>
                  <a:lnTo>
                    <a:pt x="1034796" y="1783080"/>
                  </a:lnTo>
                  <a:lnTo>
                    <a:pt x="1051560" y="1773936"/>
                  </a:lnTo>
                  <a:lnTo>
                    <a:pt x="1082040" y="1752600"/>
                  </a:lnTo>
                  <a:lnTo>
                    <a:pt x="11137405" y="1752600"/>
                  </a:lnTo>
                  <a:lnTo>
                    <a:pt x="11137405" y="1751063"/>
                  </a:lnTo>
                  <a:lnTo>
                    <a:pt x="11137405" y="1717548"/>
                  </a:lnTo>
                  <a:lnTo>
                    <a:pt x="11137405" y="1127760"/>
                  </a:lnTo>
                  <a:lnTo>
                    <a:pt x="11137405" y="1126236"/>
                  </a:lnTo>
                  <a:lnTo>
                    <a:pt x="11102353" y="1126236"/>
                  </a:lnTo>
                  <a:lnTo>
                    <a:pt x="1082040" y="1126236"/>
                  </a:lnTo>
                  <a:lnTo>
                    <a:pt x="1066800" y="1114044"/>
                  </a:lnTo>
                  <a:lnTo>
                    <a:pt x="1051560" y="1104900"/>
                  </a:lnTo>
                  <a:lnTo>
                    <a:pt x="1018032" y="1086612"/>
                  </a:lnTo>
                  <a:lnTo>
                    <a:pt x="964692" y="1066800"/>
                  </a:lnTo>
                  <a:lnTo>
                    <a:pt x="926592" y="1056132"/>
                  </a:lnTo>
                  <a:lnTo>
                    <a:pt x="908304" y="1051560"/>
                  </a:lnTo>
                  <a:lnTo>
                    <a:pt x="888492" y="1051560"/>
                  </a:lnTo>
                  <a:lnTo>
                    <a:pt x="868680" y="1048512"/>
                  </a:lnTo>
                  <a:lnTo>
                    <a:pt x="829056" y="1048512"/>
                  </a:lnTo>
                  <a:lnTo>
                    <a:pt x="809244" y="1051560"/>
                  </a:lnTo>
                  <a:lnTo>
                    <a:pt x="789432" y="1051560"/>
                  </a:lnTo>
                  <a:lnTo>
                    <a:pt x="769620" y="1056132"/>
                  </a:lnTo>
                  <a:lnTo>
                    <a:pt x="751332" y="1061466"/>
                  </a:lnTo>
                  <a:lnTo>
                    <a:pt x="743724" y="1042416"/>
                  </a:lnTo>
                  <a:lnTo>
                    <a:pt x="673608" y="890016"/>
                  </a:lnTo>
                  <a:lnTo>
                    <a:pt x="637781" y="818375"/>
                  </a:lnTo>
                  <a:lnTo>
                    <a:pt x="11138929" y="818375"/>
                  </a:lnTo>
                  <a:lnTo>
                    <a:pt x="11138929" y="783323"/>
                  </a:lnTo>
                  <a:lnTo>
                    <a:pt x="11138929" y="193535"/>
                  </a:lnTo>
                  <a:close/>
                </a:path>
              </a:pathLst>
            </a:custGeom>
            <a:solidFill>
              <a:srgbClr val="953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59" y="5035296"/>
              <a:ext cx="9902951" cy="62179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795928" y="5197125"/>
            <a:ext cx="946404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lnSpc>
                <a:spcPct val="110100"/>
              </a:lnSpc>
              <a:spcBef>
                <a:spcPts val="100"/>
              </a:spcBef>
            </a:pPr>
            <a:r>
              <a:rPr sz="1000" b="1" dirty="0">
                <a:latin typeface="Tahoma"/>
                <a:cs typeface="Tahoma"/>
              </a:rPr>
              <a:t>Elaborar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informes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resultados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las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actividades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operación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la</a:t>
            </a:r>
            <a:r>
              <a:rPr sz="1000" b="1" spc="10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contraloría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social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realizadas,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así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55" dirty="0">
                <a:latin typeface="Tahoma"/>
                <a:cs typeface="Tahoma"/>
              </a:rPr>
              <a:t>como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dar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seguimiento,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en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su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caso,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a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2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mismos,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74063" y="4956047"/>
            <a:ext cx="11131550" cy="1711960"/>
            <a:chOff x="1274063" y="4956047"/>
            <a:chExt cx="11131550" cy="1711960"/>
          </a:xfrm>
        </p:grpSpPr>
        <p:sp>
          <p:nvSpPr>
            <p:cNvPr id="9" name="object 9"/>
            <p:cNvSpPr/>
            <p:nvPr/>
          </p:nvSpPr>
          <p:spPr>
            <a:xfrm>
              <a:off x="1664208" y="4956060"/>
              <a:ext cx="10735310" cy="1635760"/>
            </a:xfrm>
            <a:custGeom>
              <a:avLst/>
              <a:gdLst/>
              <a:ahLst/>
              <a:cxnLst/>
              <a:rect l="l" t="t" r="r" b="b"/>
              <a:pathLst>
                <a:path w="10735310" h="1635759">
                  <a:moveTo>
                    <a:pt x="10735056" y="1011923"/>
                  </a:moveTo>
                  <a:lnTo>
                    <a:pt x="0" y="1011923"/>
                  </a:lnTo>
                  <a:lnTo>
                    <a:pt x="0" y="1635239"/>
                  </a:lnTo>
                  <a:lnTo>
                    <a:pt x="10735056" y="1635239"/>
                  </a:lnTo>
                  <a:lnTo>
                    <a:pt x="10735056" y="1011923"/>
                  </a:lnTo>
                  <a:close/>
                </a:path>
                <a:path w="10735310" h="1635759">
                  <a:moveTo>
                    <a:pt x="10735056" y="77711"/>
                  </a:moveTo>
                  <a:lnTo>
                    <a:pt x="10700004" y="77711"/>
                  </a:lnTo>
                  <a:lnTo>
                    <a:pt x="10700004" y="112763"/>
                  </a:lnTo>
                  <a:lnTo>
                    <a:pt x="10700004" y="667499"/>
                  </a:lnTo>
                  <a:lnTo>
                    <a:pt x="720864" y="667499"/>
                  </a:lnTo>
                  <a:lnTo>
                    <a:pt x="722376" y="665988"/>
                  </a:lnTo>
                  <a:lnTo>
                    <a:pt x="734568" y="652272"/>
                  </a:lnTo>
                  <a:lnTo>
                    <a:pt x="780288" y="592836"/>
                  </a:lnTo>
                  <a:lnTo>
                    <a:pt x="798576" y="559308"/>
                  </a:lnTo>
                  <a:lnTo>
                    <a:pt x="813816" y="524256"/>
                  </a:lnTo>
                  <a:lnTo>
                    <a:pt x="818388" y="505968"/>
                  </a:lnTo>
                  <a:lnTo>
                    <a:pt x="824484" y="487680"/>
                  </a:lnTo>
                  <a:lnTo>
                    <a:pt x="829056" y="467868"/>
                  </a:lnTo>
                  <a:lnTo>
                    <a:pt x="832104" y="449580"/>
                  </a:lnTo>
                  <a:lnTo>
                    <a:pt x="835152" y="429768"/>
                  </a:lnTo>
                  <a:lnTo>
                    <a:pt x="835266" y="428244"/>
                  </a:lnTo>
                  <a:lnTo>
                    <a:pt x="836676" y="409956"/>
                  </a:lnTo>
                  <a:lnTo>
                    <a:pt x="836676" y="368808"/>
                  </a:lnTo>
                  <a:lnTo>
                    <a:pt x="835152" y="350520"/>
                  </a:lnTo>
                  <a:lnTo>
                    <a:pt x="829056" y="310896"/>
                  </a:lnTo>
                  <a:lnTo>
                    <a:pt x="824484" y="292608"/>
                  </a:lnTo>
                  <a:lnTo>
                    <a:pt x="818388" y="274320"/>
                  </a:lnTo>
                  <a:lnTo>
                    <a:pt x="813816" y="256032"/>
                  </a:lnTo>
                  <a:lnTo>
                    <a:pt x="806196" y="239268"/>
                  </a:lnTo>
                  <a:lnTo>
                    <a:pt x="798576" y="220980"/>
                  </a:lnTo>
                  <a:lnTo>
                    <a:pt x="780288" y="187452"/>
                  </a:lnTo>
                  <a:lnTo>
                    <a:pt x="769620" y="172212"/>
                  </a:lnTo>
                  <a:lnTo>
                    <a:pt x="758952" y="155448"/>
                  </a:lnTo>
                  <a:lnTo>
                    <a:pt x="748284" y="141732"/>
                  </a:lnTo>
                  <a:lnTo>
                    <a:pt x="734568" y="128016"/>
                  </a:lnTo>
                  <a:lnTo>
                    <a:pt x="722376" y="114300"/>
                  </a:lnTo>
                  <a:lnTo>
                    <a:pt x="720636" y="112763"/>
                  </a:lnTo>
                  <a:lnTo>
                    <a:pt x="10700004" y="112763"/>
                  </a:lnTo>
                  <a:lnTo>
                    <a:pt x="10700004" y="77711"/>
                  </a:lnTo>
                  <a:lnTo>
                    <a:pt x="679678" y="77711"/>
                  </a:lnTo>
                  <a:lnTo>
                    <a:pt x="649224" y="56388"/>
                  </a:lnTo>
                  <a:lnTo>
                    <a:pt x="615696" y="38100"/>
                  </a:lnTo>
                  <a:lnTo>
                    <a:pt x="562356" y="18288"/>
                  </a:lnTo>
                  <a:lnTo>
                    <a:pt x="524256" y="7620"/>
                  </a:lnTo>
                  <a:lnTo>
                    <a:pt x="486156" y="3048"/>
                  </a:lnTo>
                  <a:lnTo>
                    <a:pt x="446532" y="0"/>
                  </a:lnTo>
                  <a:lnTo>
                    <a:pt x="406908" y="3048"/>
                  </a:lnTo>
                  <a:lnTo>
                    <a:pt x="367284" y="7620"/>
                  </a:lnTo>
                  <a:lnTo>
                    <a:pt x="330708" y="18288"/>
                  </a:lnTo>
                  <a:lnTo>
                    <a:pt x="294132" y="30480"/>
                  </a:lnTo>
                  <a:lnTo>
                    <a:pt x="243840" y="56388"/>
                  </a:lnTo>
                  <a:lnTo>
                    <a:pt x="198120" y="88392"/>
                  </a:lnTo>
                  <a:lnTo>
                    <a:pt x="187540" y="98971"/>
                  </a:lnTo>
                  <a:lnTo>
                    <a:pt x="186905" y="99606"/>
                  </a:lnTo>
                  <a:lnTo>
                    <a:pt x="184404" y="102108"/>
                  </a:lnTo>
                  <a:lnTo>
                    <a:pt x="170688" y="114300"/>
                  </a:lnTo>
                  <a:lnTo>
                    <a:pt x="158496" y="128016"/>
                  </a:lnTo>
                  <a:lnTo>
                    <a:pt x="144780" y="141732"/>
                  </a:lnTo>
                  <a:lnTo>
                    <a:pt x="134112" y="155448"/>
                  </a:lnTo>
                  <a:lnTo>
                    <a:pt x="123444" y="172212"/>
                  </a:lnTo>
                  <a:lnTo>
                    <a:pt x="112776" y="187452"/>
                  </a:lnTo>
                  <a:lnTo>
                    <a:pt x="94488" y="220980"/>
                  </a:lnTo>
                  <a:lnTo>
                    <a:pt x="68580" y="292608"/>
                  </a:lnTo>
                  <a:lnTo>
                    <a:pt x="57912" y="350520"/>
                  </a:lnTo>
                  <a:lnTo>
                    <a:pt x="56388" y="368808"/>
                  </a:lnTo>
                  <a:lnTo>
                    <a:pt x="56388" y="409956"/>
                  </a:lnTo>
                  <a:lnTo>
                    <a:pt x="60960" y="449580"/>
                  </a:lnTo>
                  <a:lnTo>
                    <a:pt x="68580" y="487680"/>
                  </a:lnTo>
                  <a:lnTo>
                    <a:pt x="86868" y="542544"/>
                  </a:lnTo>
                  <a:lnTo>
                    <a:pt x="112776" y="592836"/>
                  </a:lnTo>
                  <a:lnTo>
                    <a:pt x="125336" y="610806"/>
                  </a:lnTo>
                  <a:lnTo>
                    <a:pt x="126479" y="612635"/>
                  </a:lnTo>
                  <a:lnTo>
                    <a:pt x="127495" y="613879"/>
                  </a:lnTo>
                  <a:lnTo>
                    <a:pt x="144780" y="638556"/>
                  </a:lnTo>
                  <a:lnTo>
                    <a:pt x="158496" y="652272"/>
                  </a:lnTo>
                  <a:lnTo>
                    <a:pt x="170688" y="665988"/>
                  </a:lnTo>
                  <a:lnTo>
                    <a:pt x="184404" y="679704"/>
                  </a:lnTo>
                  <a:lnTo>
                    <a:pt x="198120" y="690372"/>
                  </a:lnTo>
                  <a:lnTo>
                    <a:pt x="213360" y="702564"/>
                  </a:lnTo>
                  <a:lnTo>
                    <a:pt x="277368" y="742188"/>
                  </a:lnTo>
                  <a:lnTo>
                    <a:pt x="312420" y="757428"/>
                  </a:lnTo>
                  <a:lnTo>
                    <a:pt x="348996" y="768096"/>
                  </a:lnTo>
                  <a:lnTo>
                    <a:pt x="387096" y="775716"/>
                  </a:lnTo>
                  <a:lnTo>
                    <a:pt x="426720" y="780288"/>
                  </a:lnTo>
                  <a:lnTo>
                    <a:pt x="466344" y="780288"/>
                  </a:lnTo>
                  <a:lnTo>
                    <a:pt x="505968" y="775716"/>
                  </a:lnTo>
                  <a:lnTo>
                    <a:pt x="544068" y="768096"/>
                  </a:lnTo>
                  <a:lnTo>
                    <a:pt x="580644" y="757428"/>
                  </a:lnTo>
                  <a:lnTo>
                    <a:pt x="606552" y="745236"/>
                  </a:lnTo>
                  <a:lnTo>
                    <a:pt x="615696" y="742188"/>
                  </a:lnTo>
                  <a:lnTo>
                    <a:pt x="649224" y="723900"/>
                  </a:lnTo>
                  <a:lnTo>
                    <a:pt x="679704" y="702564"/>
                  </a:lnTo>
                  <a:lnTo>
                    <a:pt x="10735056" y="702551"/>
                  </a:lnTo>
                  <a:lnTo>
                    <a:pt x="10735056" y="667499"/>
                  </a:lnTo>
                  <a:lnTo>
                    <a:pt x="10735056" y="77711"/>
                  </a:lnTo>
                  <a:close/>
                </a:path>
              </a:pathLst>
            </a:custGeom>
            <a:solidFill>
              <a:srgbClr val="953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4063" y="5888735"/>
              <a:ext cx="11131296" cy="77876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354299" y="6170228"/>
            <a:ext cx="84581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ahoma"/>
                <a:cs typeface="Tahoma"/>
              </a:rPr>
              <a:t>DENUNCIAR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18657" y="6155935"/>
            <a:ext cx="9366250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5080" indent="-23495">
              <a:lnSpc>
                <a:spcPct val="109000"/>
              </a:lnSpc>
              <a:spcBef>
                <a:spcPts val="100"/>
              </a:spcBef>
            </a:pPr>
            <a:r>
              <a:rPr sz="1000" b="1" spc="10" dirty="0">
                <a:latin typeface="Tahoma"/>
                <a:cs typeface="Tahoma"/>
              </a:rPr>
              <a:t>Recibir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las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quejas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denuncias</a:t>
            </a:r>
            <a:r>
              <a:rPr sz="1000" b="1" spc="3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sobre</a:t>
            </a:r>
            <a:r>
              <a:rPr sz="1000" b="1" spc="3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</a:t>
            </a:r>
            <a:r>
              <a:rPr sz="1000" b="1" spc="4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aplicación</a:t>
            </a:r>
            <a:r>
              <a:rPr sz="1000" b="1" spc="3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ejecución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3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los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programas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federales,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recabar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información</a:t>
            </a:r>
            <a:r>
              <a:rPr sz="1000" b="1" spc="3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estas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canalizarlas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-25" dirty="0">
                <a:latin typeface="Tahoma"/>
                <a:cs typeface="Tahoma"/>
              </a:rPr>
              <a:t>las </a:t>
            </a:r>
            <a:r>
              <a:rPr sz="1000" b="1" spc="-10" dirty="0">
                <a:latin typeface="Tahoma"/>
                <a:cs typeface="Tahoma"/>
              </a:rPr>
              <a:t>autoridades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74064" y="615696"/>
            <a:ext cx="11015980" cy="6055360"/>
            <a:chOff x="1274064" y="615696"/>
            <a:chExt cx="11015980" cy="6055360"/>
          </a:xfrm>
        </p:grpSpPr>
        <p:sp>
          <p:nvSpPr>
            <p:cNvPr id="14" name="object 14"/>
            <p:cNvSpPr/>
            <p:nvPr/>
          </p:nvSpPr>
          <p:spPr>
            <a:xfrm>
              <a:off x="1274064" y="5888735"/>
              <a:ext cx="782320" cy="782320"/>
            </a:xfrm>
            <a:custGeom>
              <a:avLst/>
              <a:gdLst/>
              <a:ahLst/>
              <a:cxnLst/>
              <a:rect l="l" t="t" r="r" b="b"/>
              <a:pathLst>
                <a:path w="782319" h="782320">
                  <a:moveTo>
                    <a:pt x="411480" y="781812"/>
                  </a:moveTo>
                  <a:lnTo>
                    <a:pt x="370332" y="781812"/>
                  </a:lnTo>
                  <a:lnTo>
                    <a:pt x="350520" y="780288"/>
                  </a:lnTo>
                  <a:lnTo>
                    <a:pt x="292608" y="769620"/>
                  </a:lnTo>
                  <a:lnTo>
                    <a:pt x="256032" y="758952"/>
                  </a:lnTo>
                  <a:lnTo>
                    <a:pt x="220980" y="743712"/>
                  </a:lnTo>
                  <a:lnTo>
                    <a:pt x="187452" y="725424"/>
                  </a:lnTo>
                  <a:lnTo>
                    <a:pt x="141732" y="691896"/>
                  </a:lnTo>
                  <a:lnTo>
                    <a:pt x="128016" y="681227"/>
                  </a:lnTo>
                  <a:lnTo>
                    <a:pt x="89916" y="640079"/>
                  </a:lnTo>
                  <a:lnTo>
                    <a:pt x="56388" y="592836"/>
                  </a:lnTo>
                  <a:lnTo>
                    <a:pt x="47243" y="576072"/>
                  </a:lnTo>
                  <a:lnTo>
                    <a:pt x="38100" y="560832"/>
                  </a:lnTo>
                  <a:lnTo>
                    <a:pt x="30480" y="544068"/>
                  </a:lnTo>
                  <a:lnTo>
                    <a:pt x="22860" y="525780"/>
                  </a:lnTo>
                  <a:lnTo>
                    <a:pt x="18288" y="507492"/>
                  </a:lnTo>
                  <a:lnTo>
                    <a:pt x="12192" y="489204"/>
                  </a:lnTo>
                  <a:lnTo>
                    <a:pt x="7619" y="469392"/>
                  </a:lnTo>
                  <a:lnTo>
                    <a:pt x="4572" y="451104"/>
                  </a:lnTo>
                  <a:lnTo>
                    <a:pt x="1524" y="431292"/>
                  </a:lnTo>
                  <a:lnTo>
                    <a:pt x="0" y="411480"/>
                  </a:lnTo>
                  <a:lnTo>
                    <a:pt x="0" y="370332"/>
                  </a:lnTo>
                  <a:lnTo>
                    <a:pt x="1524" y="350520"/>
                  </a:lnTo>
                  <a:lnTo>
                    <a:pt x="4572" y="332232"/>
                  </a:lnTo>
                  <a:lnTo>
                    <a:pt x="7619" y="312419"/>
                  </a:lnTo>
                  <a:lnTo>
                    <a:pt x="12192" y="294131"/>
                  </a:lnTo>
                  <a:lnTo>
                    <a:pt x="18288" y="274319"/>
                  </a:lnTo>
                  <a:lnTo>
                    <a:pt x="22860" y="256031"/>
                  </a:lnTo>
                  <a:lnTo>
                    <a:pt x="30480" y="239268"/>
                  </a:lnTo>
                  <a:lnTo>
                    <a:pt x="38100" y="220980"/>
                  </a:lnTo>
                  <a:lnTo>
                    <a:pt x="56388" y="187452"/>
                  </a:lnTo>
                  <a:lnTo>
                    <a:pt x="77724" y="156972"/>
                  </a:lnTo>
                  <a:lnTo>
                    <a:pt x="89916" y="141732"/>
                  </a:lnTo>
                  <a:lnTo>
                    <a:pt x="114300" y="114300"/>
                  </a:lnTo>
                  <a:lnTo>
                    <a:pt x="128016" y="102108"/>
                  </a:lnTo>
                  <a:lnTo>
                    <a:pt x="141732" y="88392"/>
                  </a:lnTo>
                  <a:lnTo>
                    <a:pt x="156972" y="77724"/>
                  </a:lnTo>
                  <a:lnTo>
                    <a:pt x="172212" y="65532"/>
                  </a:lnTo>
                  <a:lnTo>
                    <a:pt x="187452" y="56388"/>
                  </a:lnTo>
                  <a:lnTo>
                    <a:pt x="220980" y="38100"/>
                  </a:lnTo>
                  <a:lnTo>
                    <a:pt x="274320" y="18288"/>
                  </a:lnTo>
                  <a:lnTo>
                    <a:pt x="312420" y="7620"/>
                  </a:lnTo>
                  <a:lnTo>
                    <a:pt x="350520" y="1524"/>
                  </a:lnTo>
                  <a:lnTo>
                    <a:pt x="370332" y="0"/>
                  </a:lnTo>
                  <a:lnTo>
                    <a:pt x="411480" y="0"/>
                  </a:lnTo>
                  <a:lnTo>
                    <a:pt x="431292" y="1524"/>
                  </a:lnTo>
                  <a:lnTo>
                    <a:pt x="449580" y="4572"/>
                  </a:lnTo>
                  <a:lnTo>
                    <a:pt x="469392" y="7620"/>
                  </a:lnTo>
                  <a:lnTo>
                    <a:pt x="507492" y="18288"/>
                  </a:lnTo>
                  <a:lnTo>
                    <a:pt x="542544" y="30480"/>
                  </a:lnTo>
                  <a:lnTo>
                    <a:pt x="551688" y="35052"/>
                  </a:lnTo>
                  <a:lnTo>
                    <a:pt x="391668" y="35052"/>
                  </a:lnTo>
                  <a:lnTo>
                    <a:pt x="338328" y="38100"/>
                  </a:lnTo>
                  <a:lnTo>
                    <a:pt x="303276" y="45720"/>
                  </a:lnTo>
                  <a:lnTo>
                    <a:pt x="284988" y="50292"/>
                  </a:lnTo>
                  <a:lnTo>
                    <a:pt x="269748" y="56388"/>
                  </a:lnTo>
                  <a:lnTo>
                    <a:pt x="252984" y="62484"/>
                  </a:lnTo>
                  <a:lnTo>
                    <a:pt x="192024" y="96012"/>
                  </a:lnTo>
                  <a:lnTo>
                    <a:pt x="152400" y="126492"/>
                  </a:lnTo>
                  <a:lnTo>
                    <a:pt x="117348" y="164592"/>
                  </a:lnTo>
                  <a:lnTo>
                    <a:pt x="106680" y="176783"/>
                  </a:lnTo>
                  <a:lnTo>
                    <a:pt x="96012" y="192024"/>
                  </a:lnTo>
                  <a:lnTo>
                    <a:pt x="77724" y="219456"/>
                  </a:lnTo>
                  <a:lnTo>
                    <a:pt x="70104" y="236219"/>
                  </a:lnTo>
                  <a:lnTo>
                    <a:pt x="64008" y="251460"/>
                  </a:lnTo>
                  <a:lnTo>
                    <a:pt x="56388" y="268224"/>
                  </a:lnTo>
                  <a:lnTo>
                    <a:pt x="51816" y="284988"/>
                  </a:lnTo>
                  <a:lnTo>
                    <a:pt x="45719" y="301752"/>
                  </a:lnTo>
                  <a:lnTo>
                    <a:pt x="42672" y="316991"/>
                  </a:lnTo>
                  <a:lnTo>
                    <a:pt x="36576" y="353568"/>
                  </a:lnTo>
                  <a:lnTo>
                    <a:pt x="35179" y="370332"/>
                  </a:lnTo>
                  <a:lnTo>
                    <a:pt x="35179" y="409956"/>
                  </a:lnTo>
                  <a:lnTo>
                    <a:pt x="41148" y="461772"/>
                  </a:lnTo>
                  <a:lnTo>
                    <a:pt x="62484" y="528828"/>
                  </a:lnTo>
                  <a:lnTo>
                    <a:pt x="94488" y="589787"/>
                  </a:lnTo>
                  <a:lnTo>
                    <a:pt x="126492" y="629412"/>
                  </a:lnTo>
                  <a:lnTo>
                    <a:pt x="163068" y="665988"/>
                  </a:lnTo>
                  <a:lnTo>
                    <a:pt x="176784" y="675131"/>
                  </a:lnTo>
                  <a:lnTo>
                    <a:pt x="190500" y="685800"/>
                  </a:lnTo>
                  <a:lnTo>
                    <a:pt x="220980" y="704088"/>
                  </a:lnTo>
                  <a:lnTo>
                    <a:pt x="251460" y="719327"/>
                  </a:lnTo>
                  <a:lnTo>
                    <a:pt x="268224" y="725424"/>
                  </a:lnTo>
                  <a:lnTo>
                    <a:pt x="284988" y="729996"/>
                  </a:lnTo>
                  <a:lnTo>
                    <a:pt x="300228" y="736092"/>
                  </a:lnTo>
                  <a:lnTo>
                    <a:pt x="335280" y="743712"/>
                  </a:lnTo>
                  <a:lnTo>
                    <a:pt x="371856" y="746760"/>
                  </a:lnTo>
                  <a:lnTo>
                    <a:pt x="551688" y="746760"/>
                  </a:lnTo>
                  <a:lnTo>
                    <a:pt x="542544" y="751331"/>
                  </a:lnTo>
                  <a:lnTo>
                    <a:pt x="489204" y="769620"/>
                  </a:lnTo>
                  <a:lnTo>
                    <a:pt x="449580" y="777240"/>
                  </a:lnTo>
                  <a:lnTo>
                    <a:pt x="429768" y="780288"/>
                  </a:lnTo>
                  <a:lnTo>
                    <a:pt x="411480" y="781812"/>
                  </a:lnTo>
                  <a:close/>
                </a:path>
                <a:path w="782319" h="782320">
                  <a:moveTo>
                    <a:pt x="551688" y="746760"/>
                  </a:moveTo>
                  <a:lnTo>
                    <a:pt x="408432" y="746760"/>
                  </a:lnTo>
                  <a:lnTo>
                    <a:pt x="445008" y="743712"/>
                  </a:lnTo>
                  <a:lnTo>
                    <a:pt x="495300" y="731520"/>
                  </a:lnTo>
                  <a:lnTo>
                    <a:pt x="544068" y="713231"/>
                  </a:lnTo>
                  <a:lnTo>
                    <a:pt x="589788" y="685800"/>
                  </a:lnTo>
                  <a:lnTo>
                    <a:pt x="603504" y="676656"/>
                  </a:lnTo>
                  <a:lnTo>
                    <a:pt x="653796" y="630935"/>
                  </a:lnTo>
                  <a:lnTo>
                    <a:pt x="685800" y="591312"/>
                  </a:lnTo>
                  <a:lnTo>
                    <a:pt x="719328" y="530352"/>
                  </a:lnTo>
                  <a:lnTo>
                    <a:pt x="734568" y="480060"/>
                  </a:lnTo>
                  <a:lnTo>
                    <a:pt x="739140" y="463296"/>
                  </a:lnTo>
                  <a:lnTo>
                    <a:pt x="742188" y="446532"/>
                  </a:lnTo>
                  <a:lnTo>
                    <a:pt x="745236" y="428244"/>
                  </a:lnTo>
                  <a:lnTo>
                    <a:pt x="746633" y="411480"/>
                  </a:lnTo>
                  <a:lnTo>
                    <a:pt x="746506" y="370332"/>
                  </a:lnTo>
                  <a:lnTo>
                    <a:pt x="745236" y="355092"/>
                  </a:lnTo>
                  <a:lnTo>
                    <a:pt x="742188" y="338328"/>
                  </a:lnTo>
                  <a:lnTo>
                    <a:pt x="736092" y="301752"/>
                  </a:lnTo>
                  <a:lnTo>
                    <a:pt x="731520" y="286512"/>
                  </a:lnTo>
                  <a:lnTo>
                    <a:pt x="719328" y="252983"/>
                  </a:lnTo>
                  <a:lnTo>
                    <a:pt x="696468" y="207264"/>
                  </a:lnTo>
                  <a:lnTo>
                    <a:pt x="685800" y="193548"/>
                  </a:lnTo>
                  <a:lnTo>
                    <a:pt x="676656" y="179831"/>
                  </a:lnTo>
                  <a:lnTo>
                    <a:pt x="665988" y="164592"/>
                  </a:lnTo>
                  <a:lnTo>
                    <a:pt x="655320" y="152400"/>
                  </a:lnTo>
                  <a:lnTo>
                    <a:pt x="630936" y="128016"/>
                  </a:lnTo>
                  <a:lnTo>
                    <a:pt x="617220" y="117348"/>
                  </a:lnTo>
                  <a:lnTo>
                    <a:pt x="605028" y="105156"/>
                  </a:lnTo>
                  <a:lnTo>
                    <a:pt x="589788" y="96012"/>
                  </a:lnTo>
                  <a:lnTo>
                    <a:pt x="576072" y="86868"/>
                  </a:lnTo>
                  <a:lnTo>
                    <a:pt x="560832" y="79248"/>
                  </a:lnTo>
                  <a:lnTo>
                    <a:pt x="545592" y="70104"/>
                  </a:lnTo>
                  <a:lnTo>
                    <a:pt x="530352" y="64008"/>
                  </a:lnTo>
                  <a:lnTo>
                    <a:pt x="513588" y="57912"/>
                  </a:lnTo>
                  <a:lnTo>
                    <a:pt x="498348" y="50292"/>
                  </a:lnTo>
                  <a:lnTo>
                    <a:pt x="480060" y="45720"/>
                  </a:lnTo>
                  <a:lnTo>
                    <a:pt x="428244" y="36576"/>
                  </a:lnTo>
                  <a:lnTo>
                    <a:pt x="391668" y="35052"/>
                  </a:lnTo>
                  <a:lnTo>
                    <a:pt x="551688" y="35052"/>
                  </a:lnTo>
                  <a:lnTo>
                    <a:pt x="594360" y="56388"/>
                  </a:lnTo>
                  <a:lnTo>
                    <a:pt x="624840" y="77724"/>
                  </a:lnTo>
                  <a:lnTo>
                    <a:pt x="640080" y="88392"/>
                  </a:lnTo>
                  <a:lnTo>
                    <a:pt x="653796" y="102108"/>
                  </a:lnTo>
                  <a:lnTo>
                    <a:pt x="667512" y="114300"/>
                  </a:lnTo>
                  <a:lnTo>
                    <a:pt x="679704" y="128016"/>
                  </a:lnTo>
                  <a:lnTo>
                    <a:pt x="693420" y="141732"/>
                  </a:lnTo>
                  <a:lnTo>
                    <a:pt x="725424" y="187452"/>
                  </a:lnTo>
                  <a:lnTo>
                    <a:pt x="734568" y="204216"/>
                  </a:lnTo>
                  <a:lnTo>
                    <a:pt x="742188" y="220980"/>
                  </a:lnTo>
                  <a:lnTo>
                    <a:pt x="751332" y="239268"/>
                  </a:lnTo>
                  <a:lnTo>
                    <a:pt x="769620" y="294131"/>
                  </a:lnTo>
                  <a:lnTo>
                    <a:pt x="777240" y="332232"/>
                  </a:lnTo>
                  <a:lnTo>
                    <a:pt x="780288" y="350520"/>
                  </a:lnTo>
                  <a:lnTo>
                    <a:pt x="780396" y="371856"/>
                  </a:lnTo>
                  <a:lnTo>
                    <a:pt x="781812" y="391668"/>
                  </a:lnTo>
                  <a:lnTo>
                    <a:pt x="780522" y="408432"/>
                  </a:lnTo>
                  <a:lnTo>
                    <a:pt x="780405" y="409956"/>
                  </a:lnTo>
                  <a:lnTo>
                    <a:pt x="780288" y="431292"/>
                  </a:lnTo>
                  <a:lnTo>
                    <a:pt x="777240" y="451104"/>
                  </a:lnTo>
                  <a:lnTo>
                    <a:pt x="774192" y="469392"/>
                  </a:lnTo>
                  <a:lnTo>
                    <a:pt x="769620" y="489204"/>
                  </a:lnTo>
                  <a:lnTo>
                    <a:pt x="765048" y="507492"/>
                  </a:lnTo>
                  <a:lnTo>
                    <a:pt x="757428" y="525780"/>
                  </a:lnTo>
                  <a:lnTo>
                    <a:pt x="751332" y="544068"/>
                  </a:lnTo>
                  <a:lnTo>
                    <a:pt x="742188" y="560832"/>
                  </a:lnTo>
                  <a:lnTo>
                    <a:pt x="734568" y="576072"/>
                  </a:lnTo>
                  <a:lnTo>
                    <a:pt x="725424" y="592836"/>
                  </a:lnTo>
                  <a:lnTo>
                    <a:pt x="714756" y="609600"/>
                  </a:lnTo>
                  <a:lnTo>
                    <a:pt x="693420" y="640079"/>
                  </a:lnTo>
                  <a:lnTo>
                    <a:pt x="679704" y="653796"/>
                  </a:lnTo>
                  <a:lnTo>
                    <a:pt x="667512" y="667512"/>
                  </a:lnTo>
                  <a:lnTo>
                    <a:pt x="653796" y="681227"/>
                  </a:lnTo>
                  <a:lnTo>
                    <a:pt x="640080" y="691896"/>
                  </a:lnTo>
                  <a:lnTo>
                    <a:pt x="624840" y="704088"/>
                  </a:lnTo>
                  <a:lnTo>
                    <a:pt x="594360" y="725424"/>
                  </a:lnTo>
                  <a:lnTo>
                    <a:pt x="577596" y="734568"/>
                  </a:lnTo>
                  <a:lnTo>
                    <a:pt x="559308" y="743712"/>
                  </a:lnTo>
                  <a:lnTo>
                    <a:pt x="551688" y="746760"/>
                  </a:lnTo>
                  <a:close/>
                </a:path>
              </a:pathLst>
            </a:custGeom>
            <a:solidFill>
              <a:srgbClr val="953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4584" y="1027175"/>
              <a:ext cx="1929383" cy="5760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36352" y="615696"/>
              <a:ext cx="1853183" cy="987551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614932" y="1654756"/>
            <a:ext cx="641794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50" dirty="0"/>
              <a:t>Principales</a:t>
            </a:r>
            <a:r>
              <a:rPr sz="2400" spc="-425" dirty="0"/>
              <a:t> </a:t>
            </a:r>
            <a:r>
              <a:rPr sz="2400" spc="65" dirty="0"/>
              <a:t>Funciones</a:t>
            </a:r>
            <a:r>
              <a:rPr sz="2400" spc="-425" dirty="0"/>
              <a:t> </a:t>
            </a:r>
            <a:r>
              <a:rPr sz="2400" spc="50" dirty="0"/>
              <a:t>del</a:t>
            </a:r>
            <a:r>
              <a:rPr sz="2400" spc="-375" dirty="0"/>
              <a:t> </a:t>
            </a:r>
            <a:r>
              <a:rPr sz="2400" spc="-20" dirty="0"/>
              <a:t>CCS</a:t>
            </a:r>
            <a:r>
              <a:rPr sz="2400" spc="-105" dirty="0"/>
              <a:t> </a:t>
            </a:r>
            <a:r>
              <a:rPr sz="2400" dirty="0"/>
              <a:t>Vigilar</a:t>
            </a:r>
            <a:r>
              <a:rPr sz="2400" spc="-215" dirty="0"/>
              <a:t> </a:t>
            </a:r>
            <a:r>
              <a:rPr sz="2400" spc="-30" dirty="0"/>
              <a:t>que:</a:t>
            </a:r>
            <a:endParaRPr sz="2400"/>
          </a:p>
        </p:txBody>
      </p:sp>
      <p:sp>
        <p:nvSpPr>
          <p:cNvPr id="18" name="object 18"/>
          <p:cNvSpPr txBox="1"/>
          <p:nvPr/>
        </p:nvSpPr>
        <p:spPr>
          <a:xfrm>
            <a:off x="2614675" y="2311483"/>
            <a:ext cx="620649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10" dirty="0">
                <a:latin typeface="Tahoma"/>
                <a:cs typeface="Tahoma"/>
              </a:rPr>
              <a:t>Se</a:t>
            </a:r>
            <a:r>
              <a:rPr sz="1000" b="1" spc="5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difunda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información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suficiente,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veraz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oportuna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sobre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operación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del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federal;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2675" y="2479123"/>
            <a:ext cx="77406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ahoma"/>
                <a:cs typeface="Tahoma"/>
              </a:rPr>
              <a:t>OBSERVAR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08089" y="2464697"/>
            <a:ext cx="9746615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09000"/>
              </a:lnSpc>
              <a:spcBef>
                <a:spcPts val="100"/>
              </a:spcBef>
            </a:pPr>
            <a:r>
              <a:rPr sz="1000" b="1" dirty="0">
                <a:latin typeface="Tahoma"/>
                <a:cs typeface="Tahoma"/>
              </a:rPr>
              <a:t>El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ejercicio</a:t>
            </a:r>
            <a:r>
              <a:rPr sz="1000" b="1" spc="1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0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recursos</a:t>
            </a:r>
            <a:r>
              <a:rPr sz="1000" b="1" spc="14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públicos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para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1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beneficios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otorgados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por</a:t>
            </a:r>
            <a:r>
              <a:rPr sz="1000" b="1" spc="1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el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programa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federal</a:t>
            </a:r>
            <a:r>
              <a:rPr sz="1000" b="1" spc="13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sea</a:t>
            </a:r>
            <a:r>
              <a:rPr sz="1000" b="1" spc="14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oportuno,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transparente,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observante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las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reglas</a:t>
            </a:r>
            <a:r>
              <a:rPr sz="1000" b="1" spc="130" dirty="0">
                <a:latin typeface="Tahoma"/>
                <a:cs typeface="Tahoma"/>
              </a:rPr>
              <a:t> </a:t>
            </a:r>
            <a:r>
              <a:rPr sz="1000" b="1" spc="-25" dirty="0">
                <a:latin typeface="Tahoma"/>
                <a:cs typeface="Tahoma"/>
              </a:rPr>
              <a:t>de </a:t>
            </a:r>
            <a:r>
              <a:rPr sz="1000" b="1" dirty="0">
                <a:latin typeface="Tahoma"/>
                <a:cs typeface="Tahoma"/>
              </a:rPr>
              <a:t>operación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y,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en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su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caso,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la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normativa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aplicable;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17724" y="3216029"/>
            <a:ext cx="9853930" cy="1362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2202815" indent="-12700">
              <a:lnSpc>
                <a:spcPct val="110000"/>
              </a:lnSpc>
              <a:spcBef>
                <a:spcPts val="100"/>
              </a:spcBef>
            </a:pPr>
            <a:r>
              <a:rPr sz="1000" b="1" spc="10" dirty="0">
                <a:latin typeface="Tahoma"/>
                <a:cs typeface="Tahoma"/>
              </a:rPr>
              <a:t>Las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personas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beneficiarias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del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federal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cumplan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con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los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requisitos</a:t>
            </a:r>
            <a:r>
              <a:rPr sz="1000" b="1" spc="10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acuerdo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spc="50" dirty="0">
                <a:latin typeface="Tahoma"/>
                <a:cs typeface="Tahoma"/>
              </a:rPr>
              <a:t>con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</a:t>
            </a:r>
            <a:r>
              <a:rPr sz="1000" b="1" spc="9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normativa</a:t>
            </a:r>
            <a:r>
              <a:rPr sz="1000" b="1" spc="8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aplicable; </a:t>
            </a:r>
            <a:r>
              <a:rPr sz="1000" b="1" dirty="0">
                <a:latin typeface="Tahoma"/>
                <a:cs typeface="Tahoma"/>
              </a:rPr>
              <a:t>Se</a:t>
            </a:r>
            <a:r>
              <a:rPr sz="1000" b="1" spc="10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cumpla</a:t>
            </a:r>
            <a:r>
              <a:rPr sz="1000" b="1" spc="1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con</a:t>
            </a:r>
            <a:r>
              <a:rPr sz="1000" b="1" spc="12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1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periodos</a:t>
            </a:r>
            <a:r>
              <a:rPr sz="1000" b="1" spc="11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ejecución</a:t>
            </a:r>
            <a:r>
              <a:rPr sz="1000" b="1" spc="12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y</a:t>
            </a:r>
            <a:r>
              <a:rPr sz="1000" b="1" spc="12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entrega</a:t>
            </a:r>
            <a:r>
              <a:rPr sz="1000" b="1" spc="120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de</a:t>
            </a:r>
            <a:r>
              <a:rPr sz="1000" b="1" spc="105" dirty="0">
                <a:latin typeface="Tahoma"/>
                <a:cs typeface="Tahoma"/>
              </a:rPr>
              <a:t> </a:t>
            </a:r>
            <a:r>
              <a:rPr sz="1000" b="1" dirty="0">
                <a:latin typeface="Tahoma"/>
                <a:cs typeface="Tahoma"/>
              </a:rPr>
              <a:t>los</a:t>
            </a:r>
            <a:r>
              <a:rPr sz="1000" b="1" spc="120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beneficios;</a:t>
            </a:r>
            <a:endParaRPr sz="1000">
              <a:latin typeface="Tahoma"/>
              <a:cs typeface="Tahoma"/>
            </a:endParaRPr>
          </a:p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1000" b="1" spc="20" dirty="0">
                <a:latin typeface="Tahoma"/>
                <a:cs typeface="Tahoma"/>
              </a:rPr>
              <a:t>Exista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documentación</a:t>
            </a:r>
            <a:r>
              <a:rPr sz="1000" b="1" spc="-2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comprobatoria</a:t>
            </a:r>
            <a:r>
              <a:rPr sz="1000" b="1" spc="-2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del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20" dirty="0">
                <a:latin typeface="Tahoma"/>
                <a:cs typeface="Tahoma"/>
              </a:rPr>
              <a:t>ejercicio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de</a:t>
            </a:r>
            <a:r>
              <a:rPr sz="1000" b="1" spc="-1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los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recursos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públicos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y</a:t>
            </a:r>
            <a:r>
              <a:rPr sz="1000" b="1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de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la</a:t>
            </a:r>
            <a:r>
              <a:rPr sz="1000" b="1" spc="-10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entrega</a:t>
            </a:r>
            <a:r>
              <a:rPr sz="1000" b="1" spc="-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de</a:t>
            </a:r>
            <a:r>
              <a:rPr sz="1000" b="1" spc="-25" dirty="0">
                <a:latin typeface="Tahoma"/>
                <a:cs typeface="Tahoma"/>
              </a:rPr>
              <a:t> </a:t>
            </a:r>
            <a:r>
              <a:rPr sz="1000" b="1" spc="30" dirty="0">
                <a:latin typeface="Tahoma"/>
                <a:cs typeface="Tahoma"/>
              </a:rPr>
              <a:t>los</a:t>
            </a:r>
            <a:r>
              <a:rPr sz="1000" b="1" spc="-10" dirty="0">
                <a:latin typeface="Tahoma"/>
                <a:cs typeface="Tahoma"/>
              </a:rPr>
              <a:t> beneficios;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000">
              <a:latin typeface="Tahoma"/>
              <a:cs typeface="Tahoma"/>
            </a:endParaRPr>
          </a:p>
          <a:p>
            <a:pPr marL="204470" marR="5080">
              <a:lnSpc>
                <a:spcPct val="110000"/>
              </a:lnSpc>
            </a:pPr>
            <a:r>
              <a:rPr sz="1000" b="1" spc="10" dirty="0">
                <a:latin typeface="Tahoma"/>
                <a:cs typeface="Tahoma"/>
              </a:rPr>
              <a:t>El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federal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no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se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utilice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con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fines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políticos,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electorales,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promoción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personal,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5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lucro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u</a:t>
            </a:r>
            <a:r>
              <a:rPr sz="1000" b="1" spc="6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otros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distintos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al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objeto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del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federal; </a:t>
            </a:r>
            <a:r>
              <a:rPr sz="1000" b="1" spc="10" dirty="0">
                <a:latin typeface="Tahoma"/>
                <a:cs typeface="Tahoma"/>
              </a:rPr>
              <a:t>El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federal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se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ejecute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en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un</a:t>
            </a:r>
            <a:r>
              <a:rPr sz="1000" b="1" spc="7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marco</a:t>
            </a:r>
            <a:r>
              <a:rPr sz="1000" b="1" spc="6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igualdad</a:t>
            </a:r>
            <a:r>
              <a:rPr sz="1000" b="1" spc="4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entre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mujeres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6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hombres;</a:t>
            </a:r>
            <a:r>
              <a:rPr sz="1000" b="1" spc="70" dirty="0">
                <a:latin typeface="Tahoma"/>
                <a:cs typeface="Tahoma"/>
              </a:rPr>
              <a:t> </a:t>
            </a:r>
            <a:r>
              <a:rPr sz="1000" b="1" spc="-50" dirty="0">
                <a:latin typeface="Tahoma"/>
                <a:cs typeface="Tahoma"/>
              </a:rPr>
              <a:t>y</a:t>
            </a:r>
            <a:endParaRPr sz="1000">
              <a:latin typeface="Tahoma"/>
              <a:cs typeface="Tahoma"/>
            </a:endParaRPr>
          </a:p>
          <a:p>
            <a:pPr marL="204470">
              <a:lnSpc>
                <a:spcPct val="100000"/>
              </a:lnSpc>
              <a:spcBef>
                <a:spcPts val="110"/>
              </a:spcBef>
            </a:pPr>
            <a:r>
              <a:rPr sz="1000" b="1" spc="10" dirty="0">
                <a:latin typeface="Tahoma"/>
                <a:cs typeface="Tahoma"/>
              </a:rPr>
              <a:t>Las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autoridades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competentes</a:t>
            </a:r>
            <a:r>
              <a:rPr sz="1000" b="1" spc="114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den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atención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a</a:t>
            </a:r>
            <a:r>
              <a:rPr sz="1000" b="1" spc="8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las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quejas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y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denuncias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relacionadas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con</a:t>
            </a:r>
            <a:r>
              <a:rPr sz="1000" b="1" spc="110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el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10" dirty="0">
                <a:latin typeface="Tahoma"/>
                <a:cs typeface="Tahoma"/>
              </a:rPr>
              <a:t>programa</a:t>
            </a:r>
            <a:r>
              <a:rPr sz="1000" b="1" spc="95" dirty="0">
                <a:latin typeface="Tahoma"/>
                <a:cs typeface="Tahoma"/>
              </a:rPr>
              <a:t> </a:t>
            </a:r>
            <a:r>
              <a:rPr sz="1000" b="1" spc="-10" dirty="0">
                <a:latin typeface="Tahoma"/>
                <a:cs typeface="Tahoma"/>
              </a:rPr>
              <a:t>federal.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62760" y="5103452"/>
            <a:ext cx="762000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ahoma"/>
                <a:cs typeface="Tahoma"/>
              </a:rPr>
              <a:t>INFORMAR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457200"/>
            <a:ext cx="480059" cy="6794500"/>
          </a:xfrm>
          <a:custGeom>
            <a:avLst/>
            <a:gdLst/>
            <a:ahLst/>
            <a:cxnLst/>
            <a:rect l="l" t="t" r="r" b="b"/>
            <a:pathLst>
              <a:path w="480059" h="6794500">
                <a:moveTo>
                  <a:pt x="0" y="6793992"/>
                </a:moveTo>
                <a:lnTo>
                  <a:pt x="480060" y="6793992"/>
                </a:lnTo>
                <a:lnTo>
                  <a:pt x="480060" y="0"/>
                </a:lnTo>
                <a:lnTo>
                  <a:pt x="0" y="0"/>
                </a:lnTo>
                <a:lnTo>
                  <a:pt x="0" y="6793992"/>
                </a:lnTo>
                <a:close/>
              </a:path>
            </a:pathLst>
          </a:custGeom>
          <a:solidFill>
            <a:srgbClr val="EBD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9660" y="457200"/>
            <a:ext cx="11711940" cy="6858000"/>
            <a:chOff x="1089660" y="457200"/>
            <a:chExt cx="11711940" cy="6858000"/>
          </a:xfrm>
        </p:grpSpPr>
        <p:sp>
          <p:nvSpPr>
            <p:cNvPr id="4" name="object 4"/>
            <p:cNvSpPr/>
            <p:nvPr/>
          </p:nvSpPr>
          <p:spPr>
            <a:xfrm>
              <a:off x="1318259" y="457200"/>
              <a:ext cx="11483340" cy="6794500"/>
            </a:xfrm>
            <a:custGeom>
              <a:avLst/>
              <a:gdLst/>
              <a:ahLst/>
              <a:cxnLst/>
              <a:rect l="l" t="t" r="r" b="b"/>
              <a:pathLst>
                <a:path w="11483340" h="6794500">
                  <a:moveTo>
                    <a:pt x="0" y="6793992"/>
                  </a:moveTo>
                  <a:lnTo>
                    <a:pt x="11483340" y="6793992"/>
                  </a:lnTo>
                  <a:lnTo>
                    <a:pt x="11483340" y="0"/>
                  </a:lnTo>
                  <a:lnTo>
                    <a:pt x="0" y="0"/>
                  </a:lnTo>
                  <a:lnTo>
                    <a:pt x="0" y="6793992"/>
                  </a:lnTo>
                  <a:close/>
                </a:path>
              </a:pathLst>
            </a:custGeom>
            <a:solidFill>
              <a:srgbClr val="EBD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9660" y="457200"/>
              <a:ext cx="228600" cy="6858000"/>
            </a:xfrm>
            <a:custGeom>
              <a:avLst/>
              <a:gdLst/>
              <a:ahLst/>
              <a:cxnLst/>
              <a:rect l="l" t="t" r="r" b="b"/>
              <a:pathLst>
                <a:path w="228600" h="6858000">
                  <a:moveTo>
                    <a:pt x="228599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228599" y="0"/>
                  </a:lnTo>
                  <a:lnTo>
                    <a:pt x="228599" y="6858000"/>
                  </a:lnTo>
                  <a:close/>
                </a:path>
              </a:pathLst>
            </a:custGeom>
            <a:solidFill>
              <a:srgbClr val="775E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1704" y="1979675"/>
              <a:ext cx="1426845" cy="1807845"/>
            </a:xfrm>
            <a:custGeom>
              <a:avLst/>
              <a:gdLst/>
              <a:ahLst/>
              <a:cxnLst/>
              <a:rect l="l" t="t" r="r" b="b"/>
              <a:pathLst>
                <a:path w="1426845" h="1807845">
                  <a:moveTo>
                    <a:pt x="713231" y="1807463"/>
                  </a:moveTo>
                  <a:lnTo>
                    <a:pt x="684275" y="1781556"/>
                  </a:lnTo>
                  <a:lnTo>
                    <a:pt x="28955" y="1175003"/>
                  </a:lnTo>
                  <a:lnTo>
                    <a:pt x="28955" y="53340"/>
                  </a:lnTo>
                  <a:lnTo>
                    <a:pt x="0" y="25908"/>
                  </a:lnTo>
                  <a:lnTo>
                    <a:pt x="28955" y="15240"/>
                  </a:lnTo>
                  <a:lnTo>
                    <a:pt x="28955" y="0"/>
                  </a:lnTo>
                  <a:lnTo>
                    <a:pt x="39623" y="10668"/>
                  </a:lnTo>
                  <a:lnTo>
                    <a:pt x="68579" y="0"/>
                  </a:lnTo>
                  <a:lnTo>
                    <a:pt x="68579" y="36576"/>
                  </a:lnTo>
                  <a:lnTo>
                    <a:pt x="713231" y="632460"/>
                  </a:lnTo>
                  <a:lnTo>
                    <a:pt x="1356359" y="36576"/>
                  </a:lnTo>
                  <a:lnTo>
                    <a:pt x="1356359" y="0"/>
                  </a:lnTo>
                  <a:lnTo>
                    <a:pt x="1385315" y="10668"/>
                  </a:lnTo>
                  <a:lnTo>
                    <a:pt x="1397507" y="0"/>
                  </a:lnTo>
                  <a:lnTo>
                    <a:pt x="1397507" y="15240"/>
                  </a:lnTo>
                  <a:lnTo>
                    <a:pt x="1426463" y="25908"/>
                  </a:lnTo>
                  <a:lnTo>
                    <a:pt x="1397507" y="53340"/>
                  </a:lnTo>
                  <a:lnTo>
                    <a:pt x="1397507" y="1175003"/>
                  </a:lnTo>
                  <a:lnTo>
                    <a:pt x="740663" y="1781556"/>
                  </a:lnTo>
                  <a:lnTo>
                    <a:pt x="713231" y="1807463"/>
                  </a:lnTo>
                  <a:close/>
                </a:path>
              </a:pathLst>
            </a:custGeom>
            <a:solidFill>
              <a:srgbClr val="953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4640" y="1975104"/>
              <a:ext cx="9735311" cy="117957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36164" y="1978151"/>
              <a:ext cx="9732645" cy="1176655"/>
            </a:xfrm>
            <a:custGeom>
              <a:avLst/>
              <a:gdLst/>
              <a:ahLst/>
              <a:cxnLst/>
              <a:rect l="l" t="t" r="r" b="b"/>
              <a:pathLst>
                <a:path w="9732645" h="1176655">
                  <a:moveTo>
                    <a:pt x="0" y="36576"/>
                  </a:moveTo>
                  <a:lnTo>
                    <a:pt x="0" y="0"/>
                  </a:lnTo>
                  <a:lnTo>
                    <a:pt x="41148" y="0"/>
                  </a:lnTo>
                  <a:lnTo>
                    <a:pt x="0" y="36576"/>
                  </a:lnTo>
                  <a:close/>
                </a:path>
                <a:path w="9732645" h="1176655">
                  <a:moveTo>
                    <a:pt x="41148" y="1176528"/>
                  </a:moveTo>
                  <a:lnTo>
                    <a:pt x="0" y="1139952"/>
                  </a:lnTo>
                  <a:lnTo>
                    <a:pt x="0" y="36576"/>
                  </a:lnTo>
                  <a:lnTo>
                    <a:pt x="41148" y="0"/>
                  </a:lnTo>
                  <a:lnTo>
                    <a:pt x="41148" y="1176528"/>
                  </a:lnTo>
                  <a:close/>
                </a:path>
                <a:path w="9732645" h="1176655">
                  <a:moveTo>
                    <a:pt x="9520428" y="1176528"/>
                  </a:moveTo>
                  <a:lnTo>
                    <a:pt x="41148" y="1176528"/>
                  </a:lnTo>
                  <a:lnTo>
                    <a:pt x="41148" y="1139952"/>
                  </a:lnTo>
                  <a:lnTo>
                    <a:pt x="9517380" y="1139952"/>
                  </a:lnTo>
                  <a:lnTo>
                    <a:pt x="9552432" y="1136904"/>
                  </a:lnTo>
                  <a:lnTo>
                    <a:pt x="9569196" y="1132332"/>
                  </a:lnTo>
                  <a:lnTo>
                    <a:pt x="9584436" y="1127760"/>
                  </a:lnTo>
                  <a:lnTo>
                    <a:pt x="9599676" y="1121664"/>
                  </a:lnTo>
                  <a:lnTo>
                    <a:pt x="9613392" y="1112520"/>
                  </a:lnTo>
                  <a:lnTo>
                    <a:pt x="9627108" y="1104900"/>
                  </a:lnTo>
                  <a:lnTo>
                    <a:pt x="9660636" y="1071372"/>
                  </a:lnTo>
                  <a:lnTo>
                    <a:pt x="9681972" y="1030224"/>
                  </a:lnTo>
                  <a:lnTo>
                    <a:pt x="9691116" y="981456"/>
                  </a:lnTo>
                  <a:lnTo>
                    <a:pt x="9691116" y="181356"/>
                  </a:lnTo>
                  <a:lnTo>
                    <a:pt x="9678924" y="135635"/>
                  </a:lnTo>
                  <a:lnTo>
                    <a:pt x="9653016" y="96012"/>
                  </a:lnTo>
                  <a:lnTo>
                    <a:pt x="9630156" y="74676"/>
                  </a:lnTo>
                  <a:lnTo>
                    <a:pt x="9617964" y="64008"/>
                  </a:lnTo>
                  <a:lnTo>
                    <a:pt x="9572244" y="44195"/>
                  </a:lnTo>
                  <a:lnTo>
                    <a:pt x="9540240" y="36576"/>
                  </a:lnTo>
                  <a:lnTo>
                    <a:pt x="41148" y="36576"/>
                  </a:lnTo>
                  <a:lnTo>
                    <a:pt x="41148" y="0"/>
                  </a:lnTo>
                  <a:lnTo>
                    <a:pt x="9541764" y="0"/>
                  </a:lnTo>
                  <a:lnTo>
                    <a:pt x="9561576" y="3047"/>
                  </a:lnTo>
                  <a:lnTo>
                    <a:pt x="9602724" y="13716"/>
                  </a:lnTo>
                  <a:lnTo>
                    <a:pt x="9637776" y="32004"/>
                  </a:lnTo>
                  <a:lnTo>
                    <a:pt x="9669780" y="56387"/>
                  </a:lnTo>
                  <a:lnTo>
                    <a:pt x="9695688" y="85343"/>
                  </a:lnTo>
                  <a:lnTo>
                    <a:pt x="9715500" y="118872"/>
                  </a:lnTo>
                  <a:lnTo>
                    <a:pt x="9727692" y="155447"/>
                  </a:lnTo>
                  <a:lnTo>
                    <a:pt x="9732264" y="195072"/>
                  </a:lnTo>
                  <a:lnTo>
                    <a:pt x="9732264" y="981456"/>
                  </a:lnTo>
                  <a:lnTo>
                    <a:pt x="9727692" y="1019556"/>
                  </a:lnTo>
                  <a:lnTo>
                    <a:pt x="9715500" y="1056132"/>
                  </a:lnTo>
                  <a:lnTo>
                    <a:pt x="9695688" y="1089660"/>
                  </a:lnTo>
                  <a:lnTo>
                    <a:pt x="9669780" y="1118616"/>
                  </a:lnTo>
                  <a:lnTo>
                    <a:pt x="9621012" y="1153668"/>
                  </a:lnTo>
                  <a:lnTo>
                    <a:pt x="9582912" y="1167384"/>
                  </a:lnTo>
                  <a:lnTo>
                    <a:pt x="9561576" y="1173480"/>
                  </a:lnTo>
                  <a:lnTo>
                    <a:pt x="9520428" y="1176528"/>
                  </a:lnTo>
                  <a:close/>
                </a:path>
                <a:path w="9732645" h="1176655">
                  <a:moveTo>
                    <a:pt x="41148" y="1176528"/>
                  </a:moveTo>
                  <a:lnTo>
                    <a:pt x="0" y="1176528"/>
                  </a:lnTo>
                  <a:lnTo>
                    <a:pt x="0" y="1139952"/>
                  </a:lnTo>
                  <a:lnTo>
                    <a:pt x="41148" y="1176528"/>
                  </a:lnTo>
                  <a:close/>
                </a:path>
              </a:pathLst>
            </a:custGeom>
            <a:solidFill>
              <a:srgbClr val="DD8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1704" y="3578351"/>
              <a:ext cx="1426845" cy="1807845"/>
            </a:xfrm>
            <a:custGeom>
              <a:avLst/>
              <a:gdLst/>
              <a:ahLst/>
              <a:cxnLst/>
              <a:rect l="l" t="t" r="r" b="b"/>
              <a:pathLst>
                <a:path w="1426845" h="1807845">
                  <a:moveTo>
                    <a:pt x="713231" y="1807463"/>
                  </a:moveTo>
                  <a:lnTo>
                    <a:pt x="684275" y="1780032"/>
                  </a:lnTo>
                  <a:lnTo>
                    <a:pt x="28955" y="1173480"/>
                  </a:lnTo>
                  <a:lnTo>
                    <a:pt x="28955" y="53340"/>
                  </a:lnTo>
                  <a:lnTo>
                    <a:pt x="0" y="25908"/>
                  </a:lnTo>
                  <a:lnTo>
                    <a:pt x="28955" y="15240"/>
                  </a:lnTo>
                  <a:lnTo>
                    <a:pt x="28955" y="0"/>
                  </a:lnTo>
                  <a:lnTo>
                    <a:pt x="39623" y="10668"/>
                  </a:lnTo>
                  <a:lnTo>
                    <a:pt x="68579" y="0"/>
                  </a:lnTo>
                  <a:lnTo>
                    <a:pt x="68579" y="38100"/>
                  </a:lnTo>
                  <a:lnTo>
                    <a:pt x="713231" y="633984"/>
                  </a:lnTo>
                  <a:lnTo>
                    <a:pt x="1356359" y="38100"/>
                  </a:lnTo>
                  <a:lnTo>
                    <a:pt x="1356359" y="0"/>
                  </a:lnTo>
                  <a:lnTo>
                    <a:pt x="1385315" y="10668"/>
                  </a:lnTo>
                  <a:lnTo>
                    <a:pt x="1397507" y="0"/>
                  </a:lnTo>
                  <a:lnTo>
                    <a:pt x="1397507" y="15240"/>
                  </a:lnTo>
                  <a:lnTo>
                    <a:pt x="1426463" y="25908"/>
                  </a:lnTo>
                  <a:lnTo>
                    <a:pt x="1397507" y="53340"/>
                  </a:lnTo>
                  <a:lnTo>
                    <a:pt x="1397507" y="1173480"/>
                  </a:lnTo>
                  <a:lnTo>
                    <a:pt x="740663" y="1780032"/>
                  </a:lnTo>
                  <a:lnTo>
                    <a:pt x="713231" y="1807463"/>
                  </a:lnTo>
                  <a:close/>
                </a:path>
              </a:pathLst>
            </a:custGeom>
            <a:solidFill>
              <a:srgbClr val="779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640" y="3575304"/>
              <a:ext cx="9735311" cy="118262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41704" y="5181599"/>
              <a:ext cx="1426845" cy="1805939"/>
            </a:xfrm>
            <a:custGeom>
              <a:avLst/>
              <a:gdLst/>
              <a:ahLst/>
              <a:cxnLst/>
              <a:rect l="l" t="t" r="r" b="b"/>
              <a:pathLst>
                <a:path w="1426845" h="1805940">
                  <a:moveTo>
                    <a:pt x="713231" y="1805940"/>
                  </a:moveTo>
                  <a:lnTo>
                    <a:pt x="684275" y="1780032"/>
                  </a:lnTo>
                  <a:lnTo>
                    <a:pt x="28955" y="1173480"/>
                  </a:lnTo>
                  <a:lnTo>
                    <a:pt x="28955" y="53339"/>
                  </a:lnTo>
                  <a:lnTo>
                    <a:pt x="0" y="25907"/>
                  </a:lnTo>
                  <a:lnTo>
                    <a:pt x="28955" y="15239"/>
                  </a:lnTo>
                  <a:lnTo>
                    <a:pt x="28955" y="0"/>
                  </a:lnTo>
                  <a:lnTo>
                    <a:pt x="39623" y="10667"/>
                  </a:lnTo>
                  <a:lnTo>
                    <a:pt x="68579" y="0"/>
                  </a:lnTo>
                  <a:lnTo>
                    <a:pt x="68579" y="36575"/>
                  </a:lnTo>
                  <a:lnTo>
                    <a:pt x="713231" y="632459"/>
                  </a:lnTo>
                  <a:lnTo>
                    <a:pt x="1356359" y="36575"/>
                  </a:lnTo>
                  <a:lnTo>
                    <a:pt x="1356359" y="0"/>
                  </a:lnTo>
                  <a:lnTo>
                    <a:pt x="1385315" y="10667"/>
                  </a:lnTo>
                  <a:lnTo>
                    <a:pt x="1397507" y="0"/>
                  </a:lnTo>
                  <a:lnTo>
                    <a:pt x="1397507" y="15239"/>
                  </a:lnTo>
                  <a:lnTo>
                    <a:pt x="1426463" y="25907"/>
                  </a:lnTo>
                  <a:lnTo>
                    <a:pt x="1397507" y="53339"/>
                  </a:lnTo>
                  <a:lnTo>
                    <a:pt x="1397507" y="1173480"/>
                  </a:lnTo>
                  <a:lnTo>
                    <a:pt x="742187" y="1780032"/>
                  </a:lnTo>
                  <a:lnTo>
                    <a:pt x="713231" y="1805940"/>
                  </a:lnTo>
                  <a:close/>
                </a:path>
              </a:pathLst>
            </a:custGeom>
            <a:solidFill>
              <a:srgbClr val="9748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4640" y="5178552"/>
              <a:ext cx="9735311" cy="11795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36164" y="5180076"/>
              <a:ext cx="9732645" cy="1178560"/>
            </a:xfrm>
            <a:custGeom>
              <a:avLst/>
              <a:gdLst/>
              <a:ahLst/>
              <a:cxnLst/>
              <a:rect l="l" t="t" r="r" b="b"/>
              <a:pathLst>
                <a:path w="9732645" h="1178560">
                  <a:moveTo>
                    <a:pt x="0" y="38100"/>
                  </a:moveTo>
                  <a:lnTo>
                    <a:pt x="0" y="0"/>
                  </a:lnTo>
                  <a:lnTo>
                    <a:pt x="41148" y="0"/>
                  </a:lnTo>
                  <a:lnTo>
                    <a:pt x="0" y="38100"/>
                  </a:lnTo>
                  <a:close/>
                </a:path>
                <a:path w="9732645" h="1178560">
                  <a:moveTo>
                    <a:pt x="41148" y="1178052"/>
                  </a:moveTo>
                  <a:lnTo>
                    <a:pt x="0" y="1139952"/>
                  </a:lnTo>
                  <a:lnTo>
                    <a:pt x="0" y="38100"/>
                  </a:lnTo>
                  <a:lnTo>
                    <a:pt x="41148" y="0"/>
                  </a:lnTo>
                  <a:lnTo>
                    <a:pt x="41148" y="1178052"/>
                  </a:lnTo>
                  <a:close/>
                </a:path>
                <a:path w="9732645" h="1178560">
                  <a:moveTo>
                    <a:pt x="9520428" y="1178052"/>
                  </a:moveTo>
                  <a:lnTo>
                    <a:pt x="41148" y="1178052"/>
                  </a:lnTo>
                  <a:lnTo>
                    <a:pt x="41148" y="1139952"/>
                  </a:lnTo>
                  <a:lnTo>
                    <a:pt x="9535668" y="1139952"/>
                  </a:lnTo>
                  <a:lnTo>
                    <a:pt x="9569196" y="1133856"/>
                  </a:lnTo>
                  <a:lnTo>
                    <a:pt x="9627108" y="1106424"/>
                  </a:lnTo>
                  <a:lnTo>
                    <a:pt x="9669780" y="1059180"/>
                  </a:lnTo>
                  <a:lnTo>
                    <a:pt x="9686544" y="1014984"/>
                  </a:lnTo>
                  <a:lnTo>
                    <a:pt x="9691116" y="981456"/>
                  </a:lnTo>
                  <a:lnTo>
                    <a:pt x="9691116" y="181356"/>
                  </a:lnTo>
                  <a:lnTo>
                    <a:pt x="9678924" y="135635"/>
                  </a:lnTo>
                  <a:lnTo>
                    <a:pt x="9653016" y="96012"/>
                  </a:lnTo>
                  <a:lnTo>
                    <a:pt x="9617964" y="65531"/>
                  </a:lnTo>
                  <a:lnTo>
                    <a:pt x="9572244" y="44195"/>
                  </a:lnTo>
                  <a:lnTo>
                    <a:pt x="9540240" y="38100"/>
                  </a:lnTo>
                  <a:lnTo>
                    <a:pt x="41148" y="38100"/>
                  </a:lnTo>
                  <a:lnTo>
                    <a:pt x="41148" y="0"/>
                  </a:lnTo>
                  <a:lnTo>
                    <a:pt x="9520428" y="0"/>
                  </a:lnTo>
                  <a:lnTo>
                    <a:pt x="9541764" y="1524"/>
                  </a:lnTo>
                  <a:lnTo>
                    <a:pt x="9582912" y="9143"/>
                  </a:lnTo>
                  <a:lnTo>
                    <a:pt x="9621012" y="24383"/>
                  </a:lnTo>
                  <a:lnTo>
                    <a:pt x="9654540" y="44195"/>
                  </a:lnTo>
                  <a:lnTo>
                    <a:pt x="9683496" y="71627"/>
                  </a:lnTo>
                  <a:lnTo>
                    <a:pt x="9715500" y="120395"/>
                  </a:lnTo>
                  <a:lnTo>
                    <a:pt x="9727692" y="156972"/>
                  </a:lnTo>
                  <a:lnTo>
                    <a:pt x="9732264" y="196595"/>
                  </a:lnTo>
                  <a:lnTo>
                    <a:pt x="9732264" y="981456"/>
                  </a:lnTo>
                  <a:lnTo>
                    <a:pt x="9730857" y="999744"/>
                  </a:lnTo>
                  <a:lnTo>
                    <a:pt x="9730740" y="1001268"/>
                  </a:lnTo>
                  <a:lnTo>
                    <a:pt x="9715500" y="1057656"/>
                  </a:lnTo>
                  <a:lnTo>
                    <a:pt x="9695688" y="1091184"/>
                  </a:lnTo>
                  <a:lnTo>
                    <a:pt x="9669780" y="1120140"/>
                  </a:lnTo>
                  <a:lnTo>
                    <a:pt x="9643872" y="1139952"/>
                  </a:lnTo>
                  <a:lnTo>
                    <a:pt x="9637776" y="1144524"/>
                  </a:lnTo>
                  <a:lnTo>
                    <a:pt x="9602724" y="1162812"/>
                  </a:lnTo>
                  <a:lnTo>
                    <a:pt x="9561576" y="1173480"/>
                  </a:lnTo>
                  <a:lnTo>
                    <a:pt x="9541764" y="1176528"/>
                  </a:lnTo>
                  <a:lnTo>
                    <a:pt x="9520428" y="1178052"/>
                  </a:lnTo>
                  <a:close/>
                </a:path>
                <a:path w="9732645" h="1178560">
                  <a:moveTo>
                    <a:pt x="41148" y="1178052"/>
                  </a:moveTo>
                  <a:lnTo>
                    <a:pt x="0" y="1178052"/>
                  </a:lnTo>
                  <a:lnTo>
                    <a:pt x="0" y="1139952"/>
                  </a:lnTo>
                  <a:lnTo>
                    <a:pt x="41148" y="1178052"/>
                  </a:lnTo>
                  <a:close/>
                </a:path>
              </a:pathLst>
            </a:custGeom>
            <a:solidFill>
              <a:srgbClr val="D6B1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815748" y="1292044"/>
            <a:ext cx="863981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20" dirty="0">
                <a:latin typeface="Franklin Gothic Medium"/>
                <a:cs typeface="Franklin Gothic Medium"/>
              </a:rPr>
              <a:t>L</a:t>
            </a:r>
            <a:r>
              <a:rPr sz="2400" spc="-20" dirty="0"/>
              <a:t>a</a:t>
            </a:r>
            <a:r>
              <a:rPr sz="2400" spc="-280" dirty="0"/>
              <a:t> </a:t>
            </a:r>
            <a:r>
              <a:rPr sz="2400" dirty="0"/>
              <a:t>persona</a:t>
            </a:r>
            <a:r>
              <a:rPr sz="2400" spc="-335" dirty="0"/>
              <a:t> </a:t>
            </a:r>
            <a:r>
              <a:rPr sz="2400" spc="55" dirty="0"/>
              <a:t>designada</a:t>
            </a:r>
            <a:r>
              <a:rPr sz="2400" spc="-330" dirty="0"/>
              <a:t> </a:t>
            </a:r>
            <a:r>
              <a:rPr sz="2400" spc="100" dirty="0"/>
              <a:t>como</a:t>
            </a:r>
            <a:r>
              <a:rPr sz="2400" spc="-300" dirty="0"/>
              <a:t> </a:t>
            </a:r>
            <a:r>
              <a:rPr sz="2400" spc="55" dirty="0"/>
              <a:t>Enlace</a:t>
            </a:r>
            <a:r>
              <a:rPr sz="2400" spc="-365" dirty="0"/>
              <a:t> </a:t>
            </a:r>
            <a:r>
              <a:rPr sz="2400" spc="95" dirty="0"/>
              <a:t>de</a:t>
            </a:r>
            <a:r>
              <a:rPr sz="2400" spc="-110" dirty="0"/>
              <a:t> </a:t>
            </a:r>
            <a:r>
              <a:rPr sz="2400" dirty="0"/>
              <a:t>Contraloría</a:t>
            </a:r>
            <a:r>
              <a:rPr sz="2400" spc="-195" dirty="0"/>
              <a:t> </a:t>
            </a:r>
            <a:r>
              <a:rPr sz="2400" spc="-10" dirty="0"/>
              <a:t>Social</a:t>
            </a:r>
            <a:endParaRPr sz="24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2700" y="1639516"/>
            <a:ext cx="208089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125" dirty="0">
                <a:solidFill>
                  <a:srgbClr val="775E54"/>
                </a:solidFill>
                <a:latin typeface="Verdana"/>
                <a:cs typeface="Verdana"/>
              </a:rPr>
              <a:t>(ECS)</a:t>
            </a:r>
            <a:r>
              <a:rPr sz="2400" spc="-235" dirty="0">
                <a:solidFill>
                  <a:srgbClr val="775E54"/>
                </a:solidFill>
                <a:latin typeface="Verdana"/>
                <a:cs typeface="Verdana"/>
              </a:rPr>
              <a:t> </a:t>
            </a:r>
            <a:r>
              <a:rPr sz="2400" spc="-30" dirty="0">
                <a:solidFill>
                  <a:srgbClr val="775E54"/>
                </a:solidFill>
                <a:latin typeface="Verdana"/>
                <a:cs typeface="Verdana"/>
              </a:rPr>
              <a:t>deberá: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8402" y="2337221"/>
            <a:ext cx="7748905" cy="887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7950" marR="5080" indent="4762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Designar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persona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servidora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pública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que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fungirá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como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enlace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instancia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ejecutora</a:t>
            </a:r>
            <a:endParaRPr sz="1400">
              <a:latin typeface="Tahoma"/>
              <a:cs typeface="Tahoma"/>
            </a:endParaRPr>
          </a:p>
          <a:p>
            <a:pPr marL="120014" indent="-117475">
              <a:lnSpc>
                <a:spcPct val="100000"/>
              </a:lnSpc>
              <a:spcBef>
                <a:spcPts val="25"/>
              </a:spcBef>
              <a:buSzPct val="92857"/>
              <a:buChar char="•"/>
              <a:tabLst>
                <a:tab pos="120014" algn="l"/>
              </a:tabLst>
            </a:pP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Elaborar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registrar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Programa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Trabajo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Instancia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Ejecutora</a:t>
            </a:r>
            <a:endParaRPr sz="1400">
              <a:latin typeface="Tahoma"/>
              <a:cs typeface="Tahoma"/>
            </a:endParaRPr>
          </a:p>
          <a:p>
            <a:pPr marL="120014" indent="-117475">
              <a:lnSpc>
                <a:spcPct val="100000"/>
              </a:lnSpc>
              <a:spcBef>
                <a:spcPts val="35"/>
              </a:spcBef>
              <a:buSzPct val="92857"/>
              <a:buChar char="•"/>
              <a:tabLst>
                <a:tab pos="120014" algn="l"/>
              </a:tabLst>
            </a:pP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Promover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constitución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comités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02710" y="5667300"/>
            <a:ext cx="8841105" cy="4546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0640">
              <a:lnSpc>
                <a:spcPct val="100699"/>
              </a:lnSpc>
              <a:spcBef>
                <a:spcPts val="90"/>
              </a:spcBef>
            </a:pP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Realizar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reuniones</a:t>
            </a:r>
            <a:r>
              <a:rPr sz="1400" b="1" spc="-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con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 las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personas</a:t>
            </a:r>
            <a:r>
              <a:rPr sz="1400" b="1" spc="-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beneficiarias</a:t>
            </a:r>
            <a:r>
              <a:rPr sz="1400" b="1" spc="-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integrantes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400" b="1" spc="-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comités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social; Recopilar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informes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comité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92351" y="457200"/>
            <a:ext cx="10793095" cy="783590"/>
            <a:chOff x="1292351" y="457200"/>
            <a:chExt cx="10793095" cy="78359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351" y="664464"/>
              <a:ext cx="1929383" cy="5760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32135" y="457200"/>
              <a:ext cx="1853183" cy="783335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1116BAAD-D89B-9902-B491-B700CE30E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62684" y="966216"/>
            <a:ext cx="9630410" cy="5354320"/>
            <a:chOff x="1662684" y="966216"/>
            <a:chExt cx="9630410" cy="5354320"/>
          </a:xfrm>
        </p:grpSpPr>
        <p:sp>
          <p:nvSpPr>
            <p:cNvPr id="3" name="object 3"/>
            <p:cNvSpPr/>
            <p:nvPr/>
          </p:nvSpPr>
          <p:spPr>
            <a:xfrm>
              <a:off x="1662684" y="969263"/>
              <a:ext cx="1388745" cy="1911350"/>
            </a:xfrm>
            <a:custGeom>
              <a:avLst/>
              <a:gdLst/>
              <a:ahLst/>
              <a:cxnLst/>
              <a:rect l="l" t="t" r="r" b="b"/>
              <a:pathLst>
                <a:path w="1388745" h="1911350">
                  <a:moveTo>
                    <a:pt x="694943" y="1911096"/>
                  </a:moveTo>
                  <a:lnTo>
                    <a:pt x="669035" y="1886712"/>
                  </a:lnTo>
                  <a:lnTo>
                    <a:pt x="25908" y="1242059"/>
                  </a:lnTo>
                  <a:lnTo>
                    <a:pt x="25908" y="48767"/>
                  </a:lnTo>
                  <a:lnTo>
                    <a:pt x="0" y="24383"/>
                  </a:lnTo>
                  <a:lnTo>
                    <a:pt x="25908" y="13715"/>
                  </a:lnTo>
                  <a:lnTo>
                    <a:pt x="25908" y="0"/>
                  </a:lnTo>
                  <a:lnTo>
                    <a:pt x="35051" y="10667"/>
                  </a:lnTo>
                  <a:lnTo>
                    <a:pt x="59435" y="0"/>
                  </a:lnTo>
                  <a:lnTo>
                    <a:pt x="59435" y="35051"/>
                  </a:lnTo>
                  <a:lnTo>
                    <a:pt x="694943" y="669035"/>
                  </a:lnTo>
                  <a:lnTo>
                    <a:pt x="1328927" y="35051"/>
                  </a:lnTo>
                  <a:lnTo>
                    <a:pt x="1328927" y="0"/>
                  </a:lnTo>
                  <a:lnTo>
                    <a:pt x="1353311" y="10667"/>
                  </a:lnTo>
                  <a:lnTo>
                    <a:pt x="1362455" y="0"/>
                  </a:lnTo>
                  <a:lnTo>
                    <a:pt x="1362455" y="13715"/>
                  </a:lnTo>
                  <a:lnTo>
                    <a:pt x="1388363" y="24383"/>
                  </a:lnTo>
                  <a:lnTo>
                    <a:pt x="1362455" y="48767"/>
                  </a:lnTo>
                  <a:lnTo>
                    <a:pt x="1362455" y="1242059"/>
                  </a:lnTo>
                  <a:lnTo>
                    <a:pt x="694943" y="1911096"/>
                  </a:lnTo>
                  <a:close/>
                </a:path>
              </a:pathLst>
            </a:custGeom>
            <a:solidFill>
              <a:srgbClr val="953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0568" y="966216"/>
              <a:ext cx="8272271" cy="1246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25140" y="967739"/>
              <a:ext cx="8266430" cy="1245235"/>
            </a:xfrm>
            <a:custGeom>
              <a:avLst/>
              <a:gdLst/>
              <a:ahLst/>
              <a:cxnLst/>
              <a:rect l="l" t="t" r="r" b="b"/>
              <a:pathLst>
                <a:path w="8266430" h="1245235">
                  <a:moveTo>
                    <a:pt x="0" y="35052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0" y="35052"/>
                  </a:lnTo>
                  <a:close/>
                </a:path>
                <a:path w="8266430" h="1245235">
                  <a:moveTo>
                    <a:pt x="35052" y="1245108"/>
                  </a:moveTo>
                  <a:lnTo>
                    <a:pt x="0" y="1210056"/>
                  </a:lnTo>
                  <a:lnTo>
                    <a:pt x="0" y="35052"/>
                  </a:lnTo>
                  <a:lnTo>
                    <a:pt x="35052" y="0"/>
                  </a:lnTo>
                  <a:lnTo>
                    <a:pt x="35052" y="1245108"/>
                  </a:lnTo>
                  <a:close/>
                </a:path>
                <a:path w="8266430" h="1245235">
                  <a:moveTo>
                    <a:pt x="8058912" y="1245108"/>
                  </a:moveTo>
                  <a:lnTo>
                    <a:pt x="35052" y="1245108"/>
                  </a:lnTo>
                  <a:lnTo>
                    <a:pt x="35052" y="1210056"/>
                  </a:lnTo>
                  <a:lnTo>
                    <a:pt x="8074152" y="1210056"/>
                  </a:lnTo>
                  <a:lnTo>
                    <a:pt x="8090916" y="1207008"/>
                  </a:lnTo>
                  <a:lnTo>
                    <a:pt x="8138160" y="1190244"/>
                  </a:lnTo>
                  <a:lnTo>
                    <a:pt x="8179307" y="1161288"/>
                  </a:lnTo>
                  <a:lnTo>
                    <a:pt x="8209788" y="1121664"/>
                  </a:lnTo>
                  <a:lnTo>
                    <a:pt x="8226552" y="1074420"/>
                  </a:lnTo>
                  <a:lnTo>
                    <a:pt x="8231123" y="1037844"/>
                  </a:lnTo>
                  <a:lnTo>
                    <a:pt x="8229600" y="207264"/>
                  </a:lnTo>
                  <a:lnTo>
                    <a:pt x="8229600" y="192024"/>
                  </a:lnTo>
                  <a:lnTo>
                    <a:pt x="8217407" y="141731"/>
                  </a:lnTo>
                  <a:lnTo>
                    <a:pt x="8193023" y="99060"/>
                  </a:lnTo>
                  <a:lnTo>
                    <a:pt x="8156448" y="65531"/>
                  </a:lnTo>
                  <a:lnTo>
                    <a:pt x="8112252" y="42672"/>
                  </a:lnTo>
                  <a:lnTo>
                    <a:pt x="8058912" y="35052"/>
                  </a:lnTo>
                  <a:lnTo>
                    <a:pt x="35052" y="35052"/>
                  </a:lnTo>
                  <a:lnTo>
                    <a:pt x="35052" y="0"/>
                  </a:lnTo>
                  <a:lnTo>
                    <a:pt x="8058912" y="0"/>
                  </a:lnTo>
                  <a:lnTo>
                    <a:pt x="8080248" y="1524"/>
                  </a:lnTo>
                  <a:lnTo>
                    <a:pt x="8100060" y="4572"/>
                  </a:lnTo>
                  <a:lnTo>
                    <a:pt x="8119872" y="9143"/>
                  </a:lnTo>
                  <a:lnTo>
                    <a:pt x="8138160" y="16764"/>
                  </a:lnTo>
                  <a:lnTo>
                    <a:pt x="8157972" y="24383"/>
                  </a:lnTo>
                  <a:lnTo>
                    <a:pt x="8189976" y="47243"/>
                  </a:lnTo>
                  <a:lnTo>
                    <a:pt x="8218932" y="76200"/>
                  </a:lnTo>
                  <a:lnTo>
                    <a:pt x="8240268" y="108204"/>
                  </a:lnTo>
                  <a:lnTo>
                    <a:pt x="8257032" y="146304"/>
                  </a:lnTo>
                  <a:lnTo>
                    <a:pt x="8264652" y="185928"/>
                  </a:lnTo>
                  <a:lnTo>
                    <a:pt x="8266176" y="207264"/>
                  </a:lnTo>
                  <a:lnTo>
                    <a:pt x="8266176" y="1037844"/>
                  </a:lnTo>
                  <a:lnTo>
                    <a:pt x="8261604" y="1078992"/>
                  </a:lnTo>
                  <a:lnTo>
                    <a:pt x="8249412" y="1118616"/>
                  </a:lnTo>
                  <a:lnTo>
                    <a:pt x="8218932" y="1170432"/>
                  </a:lnTo>
                  <a:lnTo>
                    <a:pt x="8189976" y="1197864"/>
                  </a:lnTo>
                  <a:lnTo>
                    <a:pt x="8157972" y="1219200"/>
                  </a:lnTo>
                  <a:lnTo>
                    <a:pt x="8119872" y="1235964"/>
                  </a:lnTo>
                  <a:lnTo>
                    <a:pt x="8080248" y="1243584"/>
                  </a:lnTo>
                  <a:lnTo>
                    <a:pt x="8058912" y="1245108"/>
                  </a:lnTo>
                  <a:close/>
                </a:path>
                <a:path w="8266430" h="1245235">
                  <a:moveTo>
                    <a:pt x="35052" y="1245108"/>
                  </a:moveTo>
                  <a:lnTo>
                    <a:pt x="0" y="1245108"/>
                  </a:lnTo>
                  <a:lnTo>
                    <a:pt x="0" y="1210056"/>
                  </a:lnTo>
                  <a:lnTo>
                    <a:pt x="35052" y="1245108"/>
                  </a:lnTo>
                  <a:close/>
                </a:path>
              </a:pathLst>
            </a:custGeom>
            <a:solidFill>
              <a:srgbClr val="DD8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62684" y="2688335"/>
              <a:ext cx="1388745" cy="1911350"/>
            </a:xfrm>
            <a:custGeom>
              <a:avLst/>
              <a:gdLst/>
              <a:ahLst/>
              <a:cxnLst/>
              <a:rect l="l" t="t" r="r" b="b"/>
              <a:pathLst>
                <a:path w="1388745" h="1911350">
                  <a:moveTo>
                    <a:pt x="694943" y="1911096"/>
                  </a:moveTo>
                  <a:lnTo>
                    <a:pt x="25908" y="1242059"/>
                  </a:lnTo>
                  <a:lnTo>
                    <a:pt x="25908" y="48768"/>
                  </a:lnTo>
                  <a:lnTo>
                    <a:pt x="0" y="24384"/>
                  </a:lnTo>
                  <a:lnTo>
                    <a:pt x="25908" y="13716"/>
                  </a:lnTo>
                  <a:lnTo>
                    <a:pt x="25908" y="0"/>
                  </a:lnTo>
                  <a:lnTo>
                    <a:pt x="35051" y="9144"/>
                  </a:lnTo>
                  <a:lnTo>
                    <a:pt x="59435" y="0"/>
                  </a:lnTo>
                  <a:lnTo>
                    <a:pt x="59435" y="35052"/>
                  </a:lnTo>
                  <a:lnTo>
                    <a:pt x="694943" y="669036"/>
                  </a:lnTo>
                  <a:lnTo>
                    <a:pt x="1328927" y="35052"/>
                  </a:lnTo>
                  <a:lnTo>
                    <a:pt x="1328927" y="0"/>
                  </a:lnTo>
                  <a:lnTo>
                    <a:pt x="1353311" y="9144"/>
                  </a:lnTo>
                  <a:lnTo>
                    <a:pt x="1362455" y="0"/>
                  </a:lnTo>
                  <a:lnTo>
                    <a:pt x="1362455" y="13716"/>
                  </a:lnTo>
                  <a:lnTo>
                    <a:pt x="1388363" y="24384"/>
                  </a:lnTo>
                  <a:lnTo>
                    <a:pt x="1362455" y="48768"/>
                  </a:lnTo>
                  <a:lnTo>
                    <a:pt x="1362455" y="1242059"/>
                  </a:lnTo>
                  <a:lnTo>
                    <a:pt x="719327" y="1885188"/>
                  </a:lnTo>
                  <a:lnTo>
                    <a:pt x="694943" y="1911096"/>
                  </a:lnTo>
                  <a:close/>
                </a:path>
              </a:pathLst>
            </a:custGeom>
            <a:solidFill>
              <a:srgbClr val="7793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0568" y="2685288"/>
              <a:ext cx="8272271" cy="12496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025140" y="2686811"/>
              <a:ext cx="8266430" cy="1247140"/>
            </a:xfrm>
            <a:custGeom>
              <a:avLst/>
              <a:gdLst/>
              <a:ahLst/>
              <a:cxnLst/>
              <a:rect l="l" t="t" r="r" b="b"/>
              <a:pathLst>
                <a:path w="8266430" h="1247139">
                  <a:moveTo>
                    <a:pt x="0" y="35052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0" y="35052"/>
                  </a:lnTo>
                  <a:close/>
                </a:path>
                <a:path w="8266430" h="1247139">
                  <a:moveTo>
                    <a:pt x="35052" y="1246632"/>
                  </a:moveTo>
                  <a:lnTo>
                    <a:pt x="0" y="1211580"/>
                  </a:lnTo>
                  <a:lnTo>
                    <a:pt x="0" y="35052"/>
                  </a:lnTo>
                  <a:lnTo>
                    <a:pt x="35052" y="0"/>
                  </a:lnTo>
                  <a:lnTo>
                    <a:pt x="35052" y="1246632"/>
                  </a:lnTo>
                  <a:close/>
                </a:path>
                <a:path w="8266430" h="1247139">
                  <a:moveTo>
                    <a:pt x="8058912" y="1246632"/>
                  </a:moveTo>
                  <a:lnTo>
                    <a:pt x="35052" y="1246632"/>
                  </a:lnTo>
                  <a:lnTo>
                    <a:pt x="35052" y="1211580"/>
                  </a:lnTo>
                  <a:lnTo>
                    <a:pt x="8074152" y="1211580"/>
                  </a:lnTo>
                  <a:lnTo>
                    <a:pt x="8090916" y="1208532"/>
                  </a:lnTo>
                  <a:lnTo>
                    <a:pt x="8153400" y="1184148"/>
                  </a:lnTo>
                  <a:lnTo>
                    <a:pt x="8189976" y="1150620"/>
                  </a:lnTo>
                  <a:lnTo>
                    <a:pt x="8221980" y="1092708"/>
                  </a:lnTo>
                  <a:lnTo>
                    <a:pt x="8231123" y="1039368"/>
                  </a:lnTo>
                  <a:lnTo>
                    <a:pt x="8229600" y="207263"/>
                  </a:lnTo>
                  <a:lnTo>
                    <a:pt x="8229600" y="192023"/>
                  </a:lnTo>
                  <a:lnTo>
                    <a:pt x="8217407" y="141731"/>
                  </a:lnTo>
                  <a:lnTo>
                    <a:pt x="8191500" y="99059"/>
                  </a:lnTo>
                  <a:lnTo>
                    <a:pt x="8156448" y="65531"/>
                  </a:lnTo>
                  <a:lnTo>
                    <a:pt x="8110728" y="42671"/>
                  </a:lnTo>
                  <a:lnTo>
                    <a:pt x="8058912" y="35052"/>
                  </a:lnTo>
                  <a:lnTo>
                    <a:pt x="35052" y="35052"/>
                  </a:lnTo>
                  <a:lnTo>
                    <a:pt x="35052" y="0"/>
                  </a:lnTo>
                  <a:lnTo>
                    <a:pt x="8058912" y="0"/>
                  </a:lnTo>
                  <a:lnTo>
                    <a:pt x="8080248" y="1523"/>
                  </a:lnTo>
                  <a:lnTo>
                    <a:pt x="8119872" y="9143"/>
                  </a:lnTo>
                  <a:lnTo>
                    <a:pt x="8157972" y="25907"/>
                  </a:lnTo>
                  <a:lnTo>
                    <a:pt x="8189976" y="47243"/>
                  </a:lnTo>
                  <a:lnTo>
                    <a:pt x="8218932" y="76200"/>
                  </a:lnTo>
                  <a:lnTo>
                    <a:pt x="8240268" y="108204"/>
                  </a:lnTo>
                  <a:lnTo>
                    <a:pt x="8257032" y="146304"/>
                  </a:lnTo>
                  <a:lnTo>
                    <a:pt x="8264652" y="185927"/>
                  </a:lnTo>
                  <a:lnTo>
                    <a:pt x="8266176" y="207263"/>
                  </a:lnTo>
                  <a:lnTo>
                    <a:pt x="8266176" y="1039368"/>
                  </a:lnTo>
                  <a:lnTo>
                    <a:pt x="8261604" y="1080516"/>
                  </a:lnTo>
                  <a:lnTo>
                    <a:pt x="8249412" y="1120140"/>
                  </a:lnTo>
                  <a:lnTo>
                    <a:pt x="8229600" y="1155192"/>
                  </a:lnTo>
                  <a:lnTo>
                    <a:pt x="8205216" y="1185672"/>
                  </a:lnTo>
                  <a:lnTo>
                    <a:pt x="8174736" y="1211580"/>
                  </a:lnTo>
                  <a:lnTo>
                    <a:pt x="8138160" y="1229868"/>
                  </a:lnTo>
                  <a:lnTo>
                    <a:pt x="8119872" y="1237488"/>
                  </a:lnTo>
                  <a:lnTo>
                    <a:pt x="8100060" y="1242060"/>
                  </a:lnTo>
                  <a:lnTo>
                    <a:pt x="8080248" y="1245108"/>
                  </a:lnTo>
                  <a:lnTo>
                    <a:pt x="8058912" y="1246632"/>
                  </a:lnTo>
                  <a:close/>
                </a:path>
                <a:path w="8266430" h="1247139">
                  <a:moveTo>
                    <a:pt x="35052" y="1246632"/>
                  </a:moveTo>
                  <a:lnTo>
                    <a:pt x="0" y="1246632"/>
                  </a:lnTo>
                  <a:lnTo>
                    <a:pt x="0" y="1211580"/>
                  </a:lnTo>
                  <a:lnTo>
                    <a:pt x="35052" y="1246632"/>
                  </a:lnTo>
                  <a:close/>
                </a:path>
              </a:pathLst>
            </a:custGeom>
            <a:solidFill>
              <a:srgbClr val="A3A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62684" y="4408931"/>
              <a:ext cx="1388745" cy="1911350"/>
            </a:xfrm>
            <a:custGeom>
              <a:avLst/>
              <a:gdLst/>
              <a:ahLst/>
              <a:cxnLst/>
              <a:rect l="l" t="t" r="r" b="b"/>
              <a:pathLst>
                <a:path w="1388745" h="1911350">
                  <a:moveTo>
                    <a:pt x="694943" y="1911096"/>
                  </a:moveTo>
                  <a:lnTo>
                    <a:pt x="669035" y="1886712"/>
                  </a:lnTo>
                  <a:lnTo>
                    <a:pt x="25908" y="1242059"/>
                  </a:lnTo>
                  <a:lnTo>
                    <a:pt x="25908" y="48768"/>
                  </a:lnTo>
                  <a:lnTo>
                    <a:pt x="0" y="24384"/>
                  </a:lnTo>
                  <a:lnTo>
                    <a:pt x="25908" y="15240"/>
                  </a:lnTo>
                  <a:lnTo>
                    <a:pt x="25908" y="0"/>
                  </a:lnTo>
                  <a:lnTo>
                    <a:pt x="35051" y="10668"/>
                  </a:lnTo>
                  <a:lnTo>
                    <a:pt x="59435" y="0"/>
                  </a:lnTo>
                  <a:lnTo>
                    <a:pt x="59435" y="35052"/>
                  </a:lnTo>
                  <a:lnTo>
                    <a:pt x="694943" y="669036"/>
                  </a:lnTo>
                  <a:lnTo>
                    <a:pt x="1328927" y="35052"/>
                  </a:lnTo>
                  <a:lnTo>
                    <a:pt x="1328927" y="0"/>
                  </a:lnTo>
                  <a:lnTo>
                    <a:pt x="1353311" y="10668"/>
                  </a:lnTo>
                  <a:lnTo>
                    <a:pt x="1362455" y="0"/>
                  </a:lnTo>
                  <a:lnTo>
                    <a:pt x="1362455" y="15240"/>
                  </a:lnTo>
                  <a:lnTo>
                    <a:pt x="1388363" y="24384"/>
                  </a:lnTo>
                  <a:lnTo>
                    <a:pt x="1362455" y="48768"/>
                  </a:lnTo>
                  <a:lnTo>
                    <a:pt x="1362455" y="1242059"/>
                  </a:lnTo>
                  <a:lnTo>
                    <a:pt x="694943" y="1911096"/>
                  </a:lnTo>
                  <a:close/>
                </a:path>
              </a:pathLst>
            </a:custGeom>
            <a:solidFill>
              <a:srgbClr val="9748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0568" y="4404360"/>
              <a:ext cx="8272271" cy="12496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25140" y="4407407"/>
              <a:ext cx="8266430" cy="1245235"/>
            </a:xfrm>
            <a:custGeom>
              <a:avLst/>
              <a:gdLst/>
              <a:ahLst/>
              <a:cxnLst/>
              <a:rect l="l" t="t" r="r" b="b"/>
              <a:pathLst>
                <a:path w="8266430" h="1245235">
                  <a:moveTo>
                    <a:pt x="0" y="35052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0" y="35052"/>
                  </a:lnTo>
                  <a:close/>
                </a:path>
                <a:path w="8266430" h="1245235">
                  <a:moveTo>
                    <a:pt x="35052" y="1245108"/>
                  </a:moveTo>
                  <a:lnTo>
                    <a:pt x="0" y="1210056"/>
                  </a:lnTo>
                  <a:lnTo>
                    <a:pt x="0" y="35052"/>
                  </a:lnTo>
                  <a:lnTo>
                    <a:pt x="35052" y="0"/>
                  </a:lnTo>
                  <a:lnTo>
                    <a:pt x="35052" y="1245108"/>
                  </a:lnTo>
                  <a:close/>
                </a:path>
                <a:path w="8266430" h="1245235">
                  <a:moveTo>
                    <a:pt x="8058912" y="1245108"/>
                  </a:moveTo>
                  <a:lnTo>
                    <a:pt x="35052" y="1245108"/>
                  </a:lnTo>
                  <a:lnTo>
                    <a:pt x="35052" y="1210056"/>
                  </a:lnTo>
                  <a:lnTo>
                    <a:pt x="8057388" y="1210056"/>
                  </a:lnTo>
                  <a:lnTo>
                    <a:pt x="8090916" y="1207008"/>
                  </a:lnTo>
                  <a:lnTo>
                    <a:pt x="8138160" y="1190244"/>
                  </a:lnTo>
                  <a:lnTo>
                    <a:pt x="8179307" y="1159764"/>
                  </a:lnTo>
                  <a:lnTo>
                    <a:pt x="8209788" y="1121664"/>
                  </a:lnTo>
                  <a:lnTo>
                    <a:pt x="8226552" y="1072896"/>
                  </a:lnTo>
                  <a:lnTo>
                    <a:pt x="8231123" y="1037844"/>
                  </a:lnTo>
                  <a:lnTo>
                    <a:pt x="8229600" y="207264"/>
                  </a:lnTo>
                  <a:lnTo>
                    <a:pt x="8229600" y="192024"/>
                  </a:lnTo>
                  <a:lnTo>
                    <a:pt x="8211312" y="126491"/>
                  </a:lnTo>
                  <a:lnTo>
                    <a:pt x="8180832" y="85343"/>
                  </a:lnTo>
                  <a:lnTo>
                    <a:pt x="8142732" y="56387"/>
                  </a:lnTo>
                  <a:lnTo>
                    <a:pt x="8095488" y="38100"/>
                  </a:lnTo>
                  <a:lnTo>
                    <a:pt x="8077200" y="35052"/>
                  </a:lnTo>
                  <a:lnTo>
                    <a:pt x="35052" y="35052"/>
                  </a:lnTo>
                  <a:lnTo>
                    <a:pt x="35052" y="0"/>
                  </a:lnTo>
                  <a:lnTo>
                    <a:pt x="8080248" y="0"/>
                  </a:lnTo>
                  <a:lnTo>
                    <a:pt x="8100060" y="3048"/>
                  </a:lnTo>
                  <a:lnTo>
                    <a:pt x="8138160" y="15239"/>
                  </a:lnTo>
                  <a:lnTo>
                    <a:pt x="8174736" y="35052"/>
                  </a:lnTo>
                  <a:lnTo>
                    <a:pt x="8205216" y="59435"/>
                  </a:lnTo>
                  <a:lnTo>
                    <a:pt x="8240268" y="108204"/>
                  </a:lnTo>
                  <a:lnTo>
                    <a:pt x="8257032" y="144780"/>
                  </a:lnTo>
                  <a:lnTo>
                    <a:pt x="8264652" y="185928"/>
                  </a:lnTo>
                  <a:lnTo>
                    <a:pt x="8266176" y="207264"/>
                  </a:lnTo>
                  <a:lnTo>
                    <a:pt x="8266176" y="1037844"/>
                  </a:lnTo>
                  <a:lnTo>
                    <a:pt x="8264769" y="1056132"/>
                  </a:lnTo>
                  <a:lnTo>
                    <a:pt x="8264652" y="1057656"/>
                  </a:lnTo>
                  <a:lnTo>
                    <a:pt x="8257032" y="1098804"/>
                  </a:lnTo>
                  <a:lnTo>
                    <a:pt x="8240268" y="1136904"/>
                  </a:lnTo>
                  <a:lnTo>
                    <a:pt x="8218932" y="1168908"/>
                  </a:lnTo>
                  <a:lnTo>
                    <a:pt x="8189976" y="1197864"/>
                  </a:lnTo>
                  <a:lnTo>
                    <a:pt x="8157972" y="1219200"/>
                  </a:lnTo>
                  <a:lnTo>
                    <a:pt x="8119872" y="1235964"/>
                  </a:lnTo>
                  <a:lnTo>
                    <a:pt x="8080248" y="1243584"/>
                  </a:lnTo>
                  <a:lnTo>
                    <a:pt x="8058912" y="1245108"/>
                  </a:lnTo>
                  <a:close/>
                </a:path>
                <a:path w="8266430" h="1245235">
                  <a:moveTo>
                    <a:pt x="35052" y="1245108"/>
                  </a:moveTo>
                  <a:lnTo>
                    <a:pt x="0" y="1245108"/>
                  </a:lnTo>
                  <a:lnTo>
                    <a:pt x="0" y="1210056"/>
                  </a:lnTo>
                  <a:lnTo>
                    <a:pt x="35052" y="1245108"/>
                  </a:lnTo>
                  <a:close/>
                </a:path>
              </a:pathLst>
            </a:custGeom>
            <a:solidFill>
              <a:srgbClr val="D6B1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141347" y="1488475"/>
            <a:ext cx="7383780" cy="4559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9525">
              <a:lnSpc>
                <a:spcPct val="101400"/>
              </a:lnSpc>
              <a:spcBef>
                <a:spcPts val="80"/>
              </a:spcBef>
            </a:pP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Captar,</a:t>
            </a:r>
            <a:r>
              <a:rPr sz="1400" b="1" spc="-9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atender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canalizar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las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denuncias,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quejas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10" dirty="0">
                <a:solidFill>
                  <a:srgbClr val="775E54"/>
                </a:solidFill>
                <a:latin typeface="Tahoma"/>
                <a:cs typeface="Tahoma"/>
              </a:rPr>
              <a:t>y/o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sugerencias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que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comités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o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Personas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beneficiarias</a:t>
            </a:r>
            <a:r>
              <a:rPr sz="1400" b="1" spc="1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presenten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92611" y="3208969"/>
            <a:ext cx="6069330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>
              <a:lnSpc>
                <a:spcPct val="101499"/>
              </a:lnSpc>
              <a:spcBef>
                <a:spcPts val="75"/>
              </a:spcBef>
            </a:pP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Registrar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información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en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80" dirty="0">
                <a:solidFill>
                  <a:srgbClr val="775E54"/>
                </a:solidFill>
                <a:latin typeface="Tahoma"/>
                <a:cs typeface="Tahoma"/>
              </a:rPr>
              <a:t>SICS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en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perfil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instancia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ejecutora;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y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Dar</a:t>
            </a:r>
            <a:r>
              <a:rPr sz="1400" b="1" spc="-8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seguimiento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las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actividades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5044" y="4829075"/>
            <a:ext cx="8389620" cy="672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100"/>
              </a:spcBef>
              <a:buChar char="•"/>
              <a:tabLst>
                <a:tab pos="215900" algn="l"/>
              </a:tabLst>
            </a:pP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Convocar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reuniones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seguimiento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recabar</a:t>
            </a:r>
            <a:r>
              <a:rPr sz="1400" b="1" spc="-7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Informes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llenados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por</a:t>
            </a:r>
            <a:r>
              <a:rPr sz="14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CCS</a:t>
            </a:r>
            <a:endParaRPr sz="1400">
              <a:latin typeface="Tahoma"/>
              <a:cs typeface="Tahoma"/>
            </a:endParaRPr>
          </a:p>
          <a:p>
            <a:pPr marL="770255" marR="5080" lvl="1" indent="-190500">
              <a:lnSpc>
                <a:spcPct val="101400"/>
              </a:lnSpc>
              <a:spcBef>
                <a:spcPts val="5"/>
              </a:spcBef>
              <a:buChar char="•"/>
              <a:tabLst>
                <a:tab pos="770255" algn="l"/>
                <a:tab pos="783590" algn="l"/>
              </a:tabLst>
            </a:pP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	Dar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seguimiento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las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acciones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reportar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al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Sistema</a:t>
            </a:r>
            <a:r>
              <a:rPr sz="14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Informático</a:t>
            </a:r>
            <a:r>
              <a:rPr sz="14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400" b="1" spc="-5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Social </a:t>
            </a:r>
            <a:r>
              <a:rPr sz="1400" b="1" spc="-114" dirty="0">
                <a:solidFill>
                  <a:srgbClr val="775E54"/>
                </a:solidFill>
                <a:latin typeface="Tahoma"/>
                <a:cs typeface="Tahoma"/>
              </a:rPr>
              <a:t>(SICS)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4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Coordinación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4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las </a:t>
            </a:r>
            <a:r>
              <a:rPr sz="1400" b="1" spc="-10" dirty="0">
                <a:solidFill>
                  <a:srgbClr val="775E54"/>
                </a:solidFill>
                <a:latin typeface="Tahoma"/>
                <a:cs typeface="Tahoma"/>
              </a:rPr>
              <a:t>actividades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4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775E54"/>
                </a:solidFill>
                <a:latin typeface="Tahoma"/>
                <a:cs typeface="Tahoma"/>
              </a:rPr>
              <a:t>CCS.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92351" y="457200"/>
            <a:ext cx="11076940" cy="765175"/>
            <a:chOff x="1292351" y="457200"/>
            <a:chExt cx="11076940" cy="76517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351" y="646175"/>
              <a:ext cx="1929383" cy="5760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15599" y="457200"/>
              <a:ext cx="1853183" cy="7650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6648" y="935736"/>
            <a:ext cx="2484119" cy="7360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1550">
              <a:lnSpc>
                <a:spcPct val="100000"/>
              </a:lnSpc>
              <a:spcBef>
                <a:spcPts val="95"/>
              </a:spcBef>
            </a:pPr>
            <a:r>
              <a:rPr sz="2400" dirty="0"/>
              <a:t>El</a:t>
            </a:r>
            <a:r>
              <a:rPr sz="2400" spc="-165" dirty="0"/>
              <a:t> </a:t>
            </a:r>
            <a:r>
              <a:rPr sz="2400" spc="-25" dirty="0"/>
              <a:t>CCS</a:t>
            </a:r>
            <a:r>
              <a:rPr sz="2400" spc="-210" dirty="0"/>
              <a:t> </a:t>
            </a:r>
            <a:r>
              <a:rPr sz="2400" spc="-35" dirty="0"/>
              <a:t>deberá: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736596" y="2346603"/>
            <a:ext cx="9194800" cy="348043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40665" marR="5080" indent="-228600" algn="just">
              <a:lnSpc>
                <a:spcPct val="93100"/>
              </a:lnSpc>
              <a:spcBef>
                <a:spcPts val="245"/>
              </a:spcBef>
              <a:buClr>
                <a:srgbClr val="000000"/>
              </a:buClr>
              <a:buFont typeface="Symbol"/>
              <a:buChar char=""/>
              <a:tabLst>
                <a:tab pos="240665" algn="l"/>
              </a:tabLst>
            </a:pP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Reunirse</a:t>
            </a:r>
            <a:r>
              <a:rPr sz="1800" b="1" spc="4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al</a:t>
            </a:r>
            <a:r>
              <a:rPr sz="1800" b="1" spc="2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80" dirty="0">
                <a:solidFill>
                  <a:srgbClr val="2A2A2A"/>
                </a:solidFill>
                <a:latin typeface="Tahoma"/>
                <a:cs typeface="Tahoma"/>
              </a:rPr>
              <a:t>menos</a:t>
            </a:r>
            <a:r>
              <a:rPr sz="1800" b="1" spc="4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80" dirty="0">
                <a:solidFill>
                  <a:srgbClr val="2A2A2A"/>
                </a:solidFill>
                <a:latin typeface="Tahoma"/>
                <a:cs typeface="Tahoma"/>
              </a:rPr>
              <a:t>en</a:t>
            </a:r>
            <a:r>
              <a:rPr sz="1800" b="1" spc="5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tres</a:t>
            </a:r>
            <a:r>
              <a:rPr sz="1800" b="1" spc="4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ocasiones,</a:t>
            </a:r>
            <a:r>
              <a:rPr sz="1800" b="1" spc="2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durante</a:t>
            </a:r>
            <a:r>
              <a:rPr sz="1800" b="1" spc="5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las</a:t>
            </a:r>
            <a:r>
              <a:rPr sz="1800" b="1" spc="2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2A2A2A"/>
                </a:solidFill>
                <a:latin typeface="Tahoma"/>
                <a:cs typeface="Tahoma"/>
              </a:rPr>
              <a:t>reuniones</a:t>
            </a:r>
            <a:r>
              <a:rPr sz="1800" b="1" spc="4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o</a:t>
            </a:r>
            <a:r>
              <a:rPr sz="1800" b="1" spc="35" dirty="0">
                <a:solidFill>
                  <a:srgbClr val="2A2A2A"/>
                </a:solidFill>
                <a:latin typeface="Tahoma"/>
                <a:cs typeface="Tahoma"/>
              </a:rPr>
              <a:t> capacitación,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cada  que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haya  asuntos</a:t>
            </a:r>
            <a:r>
              <a:rPr sz="1800" b="1" spc="-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a  tratar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Registrar</a:t>
            </a:r>
            <a:r>
              <a:rPr sz="1800" b="1" spc="30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en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Informes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800" b="1" spc="-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Comité</a:t>
            </a:r>
            <a:r>
              <a:rPr sz="1800" b="1" spc="5" dirty="0">
                <a:solidFill>
                  <a:srgbClr val="775E54"/>
                </a:solidFill>
                <a:latin typeface="Tahoma"/>
                <a:cs typeface="Tahoma"/>
              </a:rPr>
              <a:t>  </a:t>
            </a:r>
            <a:r>
              <a:rPr sz="1800" b="1" spc="-25" dirty="0">
                <a:solidFill>
                  <a:srgbClr val="775E54"/>
                </a:solidFill>
                <a:latin typeface="Tahoma"/>
                <a:cs typeface="Tahoma"/>
              </a:rPr>
              <a:t>de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800" b="1" spc="-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Social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85" dirty="0">
                <a:solidFill>
                  <a:srgbClr val="775E54"/>
                </a:solidFill>
                <a:latin typeface="Tahoma"/>
                <a:cs typeface="Tahoma"/>
              </a:rPr>
              <a:t>(CCS)</a:t>
            </a:r>
            <a:r>
              <a:rPr sz="18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resultados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775E54"/>
                </a:solidFill>
                <a:latin typeface="Tahoma"/>
                <a:cs typeface="Tahoma"/>
              </a:rPr>
              <a:t>las</a:t>
            </a:r>
            <a:r>
              <a:rPr sz="18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45" dirty="0">
                <a:solidFill>
                  <a:srgbClr val="2A2A2A"/>
                </a:solidFill>
                <a:latin typeface="Tahoma"/>
                <a:cs typeface="Tahoma"/>
              </a:rPr>
              <a:t>actividades</a:t>
            </a:r>
            <a:r>
              <a:rPr sz="1800" b="1" spc="-1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80" dirty="0">
                <a:solidFill>
                  <a:srgbClr val="2A2A2A"/>
                </a:solidFill>
                <a:latin typeface="Tahoma"/>
                <a:cs typeface="Tahoma"/>
              </a:rPr>
              <a:t>de</a:t>
            </a:r>
            <a:r>
              <a:rPr sz="1800" b="1" spc="-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contraloría</a:t>
            </a:r>
            <a:r>
              <a:rPr sz="1800" b="1" spc="-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2A2A2A"/>
                </a:solidFill>
                <a:latin typeface="Tahoma"/>
                <a:cs typeface="Tahoma"/>
              </a:rPr>
              <a:t>social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realizadas</a:t>
            </a:r>
            <a:r>
              <a:rPr sz="1800" dirty="0">
                <a:solidFill>
                  <a:srgbClr val="2A2A2A"/>
                </a:solidFill>
                <a:latin typeface="Tahoma"/>
                <a:cs typeface="Tahoma"/>
              </a:rPr>
              <a:t>,</a:t>
            </a:r>
            <a:r>
              <a:rPr sz="1800" spc="-4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así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como</a:t>
            </a:r>
            <a:r>
              <a:rPr sz="1800" b="1" spc="-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dar</a:t>
            </a:r>
            <a:r>
              <a:rPr sz="1800" b="1" spc="-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seguimiento</a:t>
            </a:r>
            <a:r>
              <a:rPr sz="1800" b="1" spc="-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a</a:t>
            </a:r>
            <a:r>
              <a:rPr sz="18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800" b="1" spc="-1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mismos.</a:t>
            </a:r>
            <a:endParaRPr sz="18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055"/>
              </a:spcBef>
              <a:buClr>
                <a:srgbClr val="000000"/>
              </a:buClr>
              <a:buFont typeface="Symbol"/>
              <a:buChar char=""/>
              <a:tabLst>
                <a:tab pos="240665" algn="l"/>
              </a:tabLst>
            </a:pP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Recibir</a:t>
            </a:r>
            <a:r>
              <a:rPr sz="1800" b="1" spc="-6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capacitación</a:t>
            </a:r>
            <a:r>
              <a:rPr sz="18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y</a:t>
            </a:r>
            <a:r>
              <a:rPr sz="18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775E54"/>
                </a:solidFill>
                <a:latin typeface="Tahoma"/>
                <a:cs typeface="Tahoma"/>
              </a:rPr>
              <a:t>asesoría</a:t>
            </a:r>
            <a:r>
              <a:rPr sz="1800" b="1" spc="-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8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los</a:t>
            </a:r>
            <a:r>
              <a:rPr sz="18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Enlaces</a:t>
            </a:r>
            <a:r>
              <a:rPr sz="18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</a:t>
            </a:r>
            <a:r>
              <a:rPr sz="1800" b="1" spc="-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Contraloría</a:t>
            </a:r>
            <a:r>
              <a:rPr sz="18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Social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Symbol"/>
              <a:buChar char=""/>
            </a:pPr>
            <a:endParaRPr sz="1800">
              <a:latin typeface="Tahoma"/>
              <a:cs typeface="Tahoma"/>
            </a:endParaRPr>
          </a:p>
          <a:p>
            <a:pPr marL="240665" marR="95885" indent="-228600" algn="just">
              <a:lnSpc>
                <a:spcPts val="2000"/>
              </a:lnSpc>
              <a:buFont typeface="Symbol"/>
              <a:buChar char=""/>
              <a:tabLst>
                <a:tab pos="240665" algn="l"/>
              </a:tabLst>
            </a:pP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Se</a:t>
            </a:r>
            <a:r>
              <a:rPr sz="1800" b="1" spc="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realizará</a:t>
            </a:r>
            <a:r>
              <a:rPr sz="1800" b="1" spc="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800" b="1" spc="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llenado</a:t>
            </a:r>
            <a:r>
              <a:rPr sz="1800" b="1" spc="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800" b="1" spc="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775E54"/>
                </a:solidFill>
                <a:latin typeface="Tahoma"/>
                <a:cs typeface="Tahoma"/>
              </a:rPr>
              <a:t>Informe</a:t>
            </a:r>
            <a:r>
              <a:rPr sz="1800" b="1" spc="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800" b="1" spc="2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CCS</a:t>
            </a:r>
            <a:r>
              <a:rPr sz="1800" b="1" spc="4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durante</a:t>
            </a:r>
            <a:r>
              <a:rPr sz="1800" b="1" spc="2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la</a:t>
            </a:r>
            <a:r>
              <a:rPr sz="1800" b="1" spc="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última</a:t>
            </a:r>
            <a:r>
              <a:rPr sz="1800" b="1" spc="3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reunión</a:t>
            </a:r>
            <a:r>
              <a:rPr sz="1800" b="1" spc="3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del</a:t>
            </a:r>
            <a:r>
              <a:rPr sz="1800" b="1" spc="4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775E54"/>
                </a:solidFill>
                <a:latin typeface="Tahoma"/>
                <a:cs typeface="Tahoma"/>
              </a:rPr>
              <a:t>año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durante</a:t>
            </a:r>
            <a:r>
              <a:rPr sz="1800" b="1" spc="-5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800" b="1" spc="-7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cual</a:t>
            </a:r>
            <a:r>
              <a:rPr sz="1800" b="1" spc="-7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se</a:t>
            </a:r>
            <a:r>
              <a:rPr sz="1800" b="1" spc="-75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instaló</a:t>
            </a:r>
            <a:r>
              <a:rPr sz="1800" b="1" spc="-6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775E54"/>
                </a:solidFill>
                <a:latin typeface="Tahoma"/>
                <a:cs typeface="Tahoma"/>
              </a:rPr>
              <a:t>el</a:t>
            </a:r>
            <a:r>
              <a:rPr sz="1800" b="1" spc="-70" dirty="0">
                <a:solidFill>
                  <a:srgbClr val="775E54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775E54"/>
                </a:solidFill>
                <a:latin typeface="Tahoma"/>
                <a:cs typeface="Tahoma"/>
              </a:rPr>
              <a:t>Comité.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89"/>
              </a:spcBef>
              <a:buFont typeface="Symbol"/>
              <a:buChar char=""/>
            </a:pPr>
            <a:endParaRPr sz="1800">
              <a:latin typeface="Tahoma"/>
              <a:cs typeface="Tahoma"/>
            </a:endParaRPr>
          </a:p>
          <a:p>
            <a:pPr marL="238125" marR="9525" indent="-224790" algn="just">
              <a:lnSpc>
                <a:spcPct val="101099"/>
              </a:lnSpc>
              <a:buFont typeface="Symbol"/>
              <a:buChar char=""/>
              <a:tabLst>
                <a:tab pos="239395" algn="l"/>
              </a:tabLst>
            </a:pP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Recibir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quejas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y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spc="65" dirty="0">
                <a:solidFill>
                  <a:srgbClr val="2A2A2A"/>
                </a:solidFill>
                <a:latin typeface="Tahoma"/>
                <a:cs typeface="Tahoma"/>
              </a:rPr>
              <a:t>denuncias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mensuales  </a:t>
            </a:r>
            <a:r>
              <a:rPr sz="1800" b="1" spc="80" dirty="0">
                <a:solidFill>
                  <a:srgbClr val="2A2A2A"/>
                </a:solidFill>
                <a:latin typeface="Tahoma"/>
                <a:cs typeface="Tahoma"/>
              </a:rPr>
              <a:t>de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la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spc="80" dirty="0">
                <a:solidFill>
                  <a:srgbClr val="2A2A2A"/>
                </a:solidFill>
                <a:latin typeface="Tahoma"/>
                <a:cs typeface="Tahoma"/>
              </a:rPr>
              <a:t>comunidad</a:t>
            </a:r>
            <a:r>
              <a:rPr sz="1800" b="1" spc="60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spc="65" dirty="0">
                <a:solidFill>
                  <a:srgbClr val="2A2A2A"/>
                </a:solidFill>
                <a:latin typeface="Tahoma"/>
                <a:cs typeface="Tahoma"/>
              </a:rPr>
              <a:t>mediante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 </a:t>
            </a:r>
            <a:r>
              <a:rPr sz="1800" b="1" spc="-25" dirty="0">
                <a:solidFill>
                  <a:srgbClr val="2A2A2A"/>
                </a:solidFill>
                <a:latin typeface="Tahoma"/>
                <a:cs typeface="Tahoma"/>
              </a:rPr>
              <a:t>los 	</a:t>
            </a:r>
            <a:r>
              <a:rPr sz="1800" b="1" spc="70" dirty="0">
                <a:solidFill>
                  <a:srgbClr val="2A2A2A"/>
                </a:solidFill>
                <a:latin typeface="Tahoma"/>
                <a:cs typeface="Tahoma"/>
              </a:rPr>
              <a:t>mecanismos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65" dirty="0">
                <a:solidFill>
                  <a:srgbClr val="2A2A2A"/>
                </a:solidFill>
                <a:latin typeface="Tahoma"/>
                <a:cs typeface="Tahoma"/>
              </a:rPr>
              <a:t>implementados</a:t>
            </a:r>
            <a:r>
              <a:rPr sz="1800" b="1" spc="6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para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recibir,</a:t>
            </a:r>
            <a:r>
              <a:rPr sz="1800" b="1" spc="60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2A2A2A"/>
                </a:solidFill>
                <a:latin typeface="Tahoma"/>
                <a:cs typeface="Tahoma"/>
              </a:rPr>
              <a:t>atender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2A2A2A"/>
                </a:solidFill>
                <a:latin typeface="Tahoma"/>
                <a:cs typeface="Tahoma"/>
              </a:rPr>
              <a:t>y</a:t>
            </a:r>
            <a:r>
              <a:rPr sz="1800" b="1" spc="5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2A2A2A"/>
                </a:solidFill>
                <a:latin typeface="Tahoma"/>
                <a:cs typeface="Tahoma"/>
              </a:rPr>
              <a:t>canalizar.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3952" y="868680"/>
            <a:ext cx="1853183" cy="80467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7726FD0-8B60-9C88-D1A0-5935936A3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95"/>
              </a:spcBef>
            </a:pPr>
            <a:r>
              <a:rPr spc="100" dirty="0"/>
              <a:t>Como</a:t>
            </a:r>
            <a:r>
              <a:rPr spc="-515" dirty="0"/>
              <a:t> </a:t>
            </a:r>
            <a:r>
              <a:rPr spc="-25" dirty="0"/>
              <a:t>se</a:t>
            </a:r>
            <a:r>
              <a:rPr spc="-520" dirty="0"/>
              <a:t> </a:t>
            </a:r>
            <a:r>
              <a:rPr spc="65" dirty="0"/>
              <a:t>conforma</a:t>
            </a:r>
            <a:r>
              <a:rPr spc="-545" dirty="0"/>
              <a:t> </a:t>
            </a:r>
            <a:r>
              <a:rPr dirty="0"/>
              <a:t>el</a:t>
            </a:r>
            <a:r>
              <a:rPr spc="-509" dirty="0"/>
              <a:t> </a:t>
            </a:r>
            <a:r>
              <a:rPr spc="-25" dirty="0"/>
              <a:t>CCS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7192" y="1082040"/>
            <a:ext cx="1929383" cy="5760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25456" y="853439"/>
            <a:ext cx="1853183" cy="8046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5104" y="2673096"/>
            <a:ext cx="9899903" cy="14081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74610" y="2925637"/>
            <a:ext cx="7325995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spc="10" dirty="0">
                <a:latin typeface="Tahoma"/>
                <a:cs typeface="Tahoma"/>
              </a:rPr>
              <a:t>La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instancia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ejecutora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invita</a:t>
            </a:r>
            <a:r>
              <a:rPr sz="1400" b="1" spc="7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a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la</a:t>
            </a:r>
            <a:r>
              <a:rPr sz="1400" b="1" spc="50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comunidad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beneficiada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para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formar</a:t>
            </a:r>
            <a:r>
              <a:rPr sz="1400" b="1" spc="6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parte</a:t>
            </a:r>
            <a:r>
              <a:rPr sz="1400" b="1" spc="85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del </a:t>
            </a:r>
            <a:r>
              <a:rPr sz="1400" b="1" spc="50" dirty="0">
                <a:latin typeface="Tahoma"/>
                <a:cs typeface="Tahoma"/>
              </a:rPr>
              <a:t>Comité</a:t>
            </a:r>
            <a:r>
              <a:rPr sz="1400" b="1" spc="90" dirty="0">
                <a:latin typeface="Tahoma"/>
                <a:cs typeface="Tahoma"/>
              </a:rPr>
              <a:t> </a:t>
            </a:r>
            <a:r>
              <a:rPr sz="1400" b="1" spc="55" dirty="0">
                <a:latin typeface="Tahoma"/>
                <a:cs typeface="Tahoma"/>
              </a:rPr>
              <a:t>de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Contraloría</a:t>
            </a:r>
            <a:r>
              <a:rPr sz="1400" b="1" spc="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Social</a:t>
            </a:r>
            <a:r>
              <a:rPr sz="1400" b="1" spc="7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y</a:t>
            </a:r>
            <a:r>
              <a:rPr sz="1400" b="1" spc="8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se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elige</a:t>
            </a:r>
            <a:r>
              <a:rPr sz="1400" b="1" spc="7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</a:t>
            </a:r>
            <a:r>
              <a:rPr sz="1400" b="1" spc="8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las</a:t>
            </a:r>
            <a:r>
              <a:rPr sz="1400" b="1" spc="9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y</a:t>
            </a:r>
            <a:r>
              <a:rPr sz="1400" b="1" spc="8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los</a:t>
            </a:r>
            <a:r>
              <a:rPr sz="1400" b="1" spc="7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integrantes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75" dirty="0">
                <a:latin typeface="Tahoma"/>
                <a:cs typeface="Tahoma"/>
              </a:rPr>
              <a:t> </a:t>
            </a:r>
            <a:r>
              <a:rPr sz="1400" b="1" spc="25" dirty="0">
                <a:latin typeface="Tahoma"/>
                <a:cs typeface="Tahoma"/>
              </a:rPr>
              <a:t>CCS </a:t>
            </a:r>
            <a:r>
              <a:rPr sz="1400" b="1" spc="-10" dirty="0">
                <a:latin typeface="Tahoma"/>
                <a:cs typeface="Tahoma"/>
              </a:rPr>
              <a:t>democráticamente.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75104" y="4261103"/>
            <a:ext cx="9900285" cy="1408430"/>
            <a:chOff x="1975104" y="4261103"/>
            <a:chExt cx="9900285" cy="14084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8151" y="4779264"/>
              <a:ext cx="9896855" cy="8869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5104" y="4261103"/>
              <a:ext cx="9899903" cy="14081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774610" y="4513648"/>
            <a:ext cx="785368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spc="10" dirty="0">
                <a:latin typeface="Tahoma"/>
                <a:cs typeface="Tahoma"/>
              </a:rPr>
              <a:t>Se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integrará</a:t>
            </a:r>
            <a:r>
              <a:rPr sz="1400" b="1" spc="6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idealmente</a:t>
            </a:r>
            <a:r>
              <a:rPr sz="1400" b="1" spc="6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por</a:t>
            </a:r>
            <a:r>
              <a:rPr sz="1400" b="1" spc="55" dirty="0">
                <a:latin typeface="Tahoma"/>
                <a:cs typeface="Tahoma"/>
              </a:rPr>
              <a:t> un</a:t>
            </a:r>
            <a:r>
              <a:rPr sz="1400" b="1" spc="35" dirty="0">
                <a:latin typeface="Tahoma"/>
                <a:cs typeface="Tahoma"/>
              </a:rPr>
              <a:t> </a:t>
            </a:r>
            <a:r>
              <a:rPr sz="1400" b="1" spc="50" dirty="0">
                <a:latin typeface="Tahoma"/>
                <a:cs typeface="Tahoma"/>
              </a:rPr>
              <a:t>número</a:t>
            </a:r>
            <a:r>
              <a:rPr sz="1400" b="1" spc="70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igual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70" dirty="0">
                <a:latin typeface="Tahoma"/>
                <a:cs typeface="Tahoma"/>
              </a:rPr>
              <a:t>de</a:t>
            </a:r>
            <a:r>
              <a:rPr sz="1400" b="1" spc="35" dirty="0">
                <a:latin typeface="Tahoma"/>
                <a:cs typeface="Tahoma"/>
              </a:rPr>
              <a:t> </a:t>
            </a:r>
            <a:r>
              <a:rPr sz="1400" b="1" spc="50" dirty="0">
                <a:latin typeface="Tahoma"/>
                <a:cs typeface="Tahoma"/>
              </a:rPr>
              <a:t>hombres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y</a:t>
            </a:r>
            <a:r>
              <a:rPr sz="1400" b="1" spc="4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mujeres,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10" dirty="0">
                <a:latin typeface="Tahoma"/>
                <a:cs typeface="Tahoma"/>
              </a:rPr>
              <a:t>todos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mayores </a:t>
            </a:r>
            <a:r>
              <a:rPr sz="1400" b="1" spc="65" dirty="0">
                <a:latin typeface="Tahoma"/>
                <a:cs typeface="Tahoma"/>
              </a:rPr>
              <a:t>de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edad.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975104" y="5846064"/>
            <a:ext cx="9900285" cy="1408430"/>
            <a:chOff x="1975104" y="5846064"/>
            <a:chExt cx="9900285" cy="140843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78151" y="6367271"/>
              <a:ext cx="9896855" cy="8869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75104" y="5846064"/>
              <a:ext cx="9899903" cy="140817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774610" y="6100055"/>
            <a:ext cx="679259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Tahoma"/>
                <a:cs typeface="Tahoma"/>
              </a:rPr>
              <a:t>Se</a:t>
            </a:r>
            <a:r>
              <a:rPr sz="1400" b="1" spc="6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levantará</a:t>
            </a:r>
            <a:r>
              <a:rPr sz="1400" b="1" spc="4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un</a:t>
            </a:r>
            <a:r>
              <a:rPr sz="1400" b="1" spc="2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Acta</a:t>
            </a:r>
            <a:r>
              <a:rPr sz="1400" b="1" spc="30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de</a:t>
            </a:r>
            <a:r>
              <a:rPr sz="1400" b="1" spc="4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registro</a:t>
            </a:r>
            <a:r>
              <a:rPr sz="1400" b="1" spc="5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del</a:t>
            </a:r>
            <a:r>
              <a:rPr sz="1400" b="1" spc="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Comité,</a:t>
            </a:r>
            <a:r>
              <a:rPr sz="1400" b="1" spc="45" dirty="0">
                <a:latin typeface="Tahoma"/>
                <a:cs typeface="Tahoma"/>
              </a:rPr>
              <a:t> </a:t>
            </a:r>
            <a:r>
              <a:rPr sz="1400" b="1" spc="60" dirty="0">
                <a:latin typeface="Tahoma"/>
                <a:cs typeface="Tahoma"/>
              </a:rPr>
              <a:t>con</a:t>
            </a:r>
            <a:r>
              <a:rPr sz="1400" b="1" spc="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los</a:t>
            </a:r>
            <a:r>
              <a:rPr sz="1400" b="1" spc="45" dirty="0">
                <a:latin typeface="Tahoma"/>
                <a:cs typeface="Tahoma"/>
              </a:rPr>
              <a:t> nombres</a:t>
            </a:r>
            <a:r>
              <a:rPr sz="1400" b="1" spc="40" dirty="0">
                <a:latin typeface="Tahoma"/>
                <a:cs typeface="Tahoma"/>
              </a:rPr>
              <a:t> </a:t>
            </a:r>
            <a:r>
              <a:rPr sz="1400" b="1" spc="65" dirty="0">
                <a:latin typeface="Tahoma"/>
                <a:cs typeface="Tahoma"/>
              </a:rPr>
              <a:t>de</a:t>
            </a:r>
            <a:r>
              <a:rPr sz="1400" b="1" spc="4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las</a:t>
            </a:r>
            <a:r>
              <a:rPr sz="1400" b="1" spc="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y</a:t>
            </a:r>
            <a:r>
              <a:rPr sz="1400" b="1" spc="50" dirty="0">
                <a:latin typeface="Tahoma"/>
                <a:cs typeface="Tahoma"/>
              </a:rPr>
              <a:t> </a:t>
            </a:r>
            <a:r>
              <a:rPr sz="1400" b="1" spc="-25" dirty="0">
                <a:latin typeface="Tahoma"/>
                <a:cs typeface="Tahoma"/>
              </a:rPr>
              <a:t>los </a:t>
            </a:r>
            <a:r>
              <a:rPr sz="1400" b="1" spc="-10" dirty="0">
                <a:latin typeface="Tahoma"/>
                <a:cs typeface="Tahoma"/>
              </a:rPr>
              <a:t>integrantes.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939" y="2110433"/>
            <a:ext cx="2611755" cy="103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50" dirty="0"/>
              <a:t>Alcances</a:t>
            </a:r>
            <a:r>
              <a:rPr sz="2400" spc="-470" dirty="0"/>
              <a:t> </a:t>
            </a:r>
            <a:r>
              <a:rPr sz="2400" spc="50" dirty="0"/>
              <a:t>del</a:t>
            </a:r>
            <a:r>
              <a:rPr sz="2400" spc="-440" dirty="0"/>
              <a:t> </a:t>
            </a:r>
            <a:r>
              <a:rPr sz="2400" spc="-25" dirty="0"/>
              <a:t>CCS</a:t>
            </a:r>
            <a:endParaRPr sz="2400"/>
          </a:p>
          <a:p>
            <a:pPr marL="12700">
              <a:lnSpc>
                <a:spcPct val="100000"/>
              </a:lnSpc>
              <a:spcBef>
                <a:spcPts val="2210"/>
              </a:spcBef>
            </a:pPr>
            <a:r>
              <a:rPr sz="2400" spc="-45" dirty="0"/>
              <a:t>(no</a:t>
            </a:r>
            <a:r>
              <a:rPr sz="2400" spc="-275" dirty="0"/>
              <a:t> </a:t>
            </a:r>
            <a:r>
              <a:rPr sz="2400" spc="-10" dirty="0"/>
              <a:t>es</a:t>
            </a:r>
            <a:r>
              <a:rPr sz="2400" spc="-250" dirty="0"/>
              <a:t> </a:t>
            </a:r>
            <a:r>
              <a:rPr sz="2400" spc="-10" dirty="0"/>
              <a:t>posible)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38672" y="3908821"/>
            <a:ext cx="10203815" cy="17894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96240" marR="142875" indent="-384175">
              <a:lnSpc>
                <a:spcPts val="3130"/>
              </a:lnSpc>
              <a:spcBef>
                <a:spcPts val="390"/>
              </a:spcBef>
              <a:buClr>
                <a:srgbClr val="775E54"/>
              </a:buClr>
              <a:buFont typeface="Franklin Gothic Medium"/>
              <a:buChar char="■"/>
              <a:tabLst>
                <a:tab pos="396240" algn="l"/>
              </a:tabLst>
            </a:pP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Solicitar</a:t>
            </a:r>
            <a:r>
              <a:rPr sz="2800" b="1" spc="4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que</a:t>
            </a:r>
            <a:r>
              <a:rPr sz="2800" b="1" spc="5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691C1F"/>
                </a:solidFill>
                <a:latin typeface="Tahoma"/>
                <a:cs typeface="Tahoma"/>
              </a:rPr>
              <a:t>se</a:t>
            </a:r>
            <a:r>
              <a:rPr sz="2800" b="1" spc="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691C1F"/>
                </a:solidFill>
                <a:latin typeface="Tahoma"/>
                <a:cs typeface="Tahoma"/>
              </a:rPr>
              <a:t>beneficie</a:t>
            </a:r>
            <a:r>
              <a:rPr sz="2800" b="1" spc="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a</a:t>
            </a:r>
            <a:r>
              <a:rPr sz="28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691C1F"/>
                </a:solidFill>
                <a:latin typeface="Tahoma"/>
                <a:cs typeface="Tahoma"/>
              </a:rPr>
              <a:t>alguien</a:t>
            </a:r>
            <a:r>
              <a:rPr sz="2800" b="1" spc="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no</a:t>
            </a:r>
            <a:r>
              <a:rPr sz="2800" b="1" spc="3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691C1F"/>
                </a:solidFill>
                <a:latin typeface="Tahoma"/>
                <a:cs typeface="Tahoma"/>
              </a:rPr>
              <a:t>contemplado </a:t>
            </a:r>
            <a:r>
              <a:rPr sz="2800" b="1" spc="75" dirty="0">
                <a:solidFill>
                  <a:srgbClr val="691C1F"/>
                </a:solidFill>
                <a:latin typeface="Tahoma"/>
                <a:cs typeface="Tahoma"/>
              </a:rPr>
              <a:t>originalmente</a:t>
            </a:r>
            <a:r>
              <a:rPr sz="2800" b="1" spc="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en</a:t>
            </a:r>
            <a:r>
              <a:rPr sz="2800" b="1" spc="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el</a:t>
            </a:r>
            <a:r>
              <a:rPr sz="2800" b="1" spc="1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50" dirty="0">
                <a:solidFill>
                  <a:srgbClr val="691C1F"/>
                </a:solidFill>
                <a:latin typeface="Tahoma"/>
                <a:cs typeface="Tahoma"/>
              </a:rPr>
              <a:t>proyecto.</a:t>
            </a:r>
            <a:endParaRPr sz="2800">
              <a:latin typeface="Tahoma"/>
              <a:cs typeface="Tahoma"/>
            </a:endParaRPr>
          </a:p>
          <a:p>
            <a:pPr marL="396240" marR="5080" indent="-384175">
              <a:lnSpc>
                <a:spcPts val="3120"/>
              </a:lnSpc>
              <a:spcBef>
                <a:spcPts val="1165"/>
              </a:spcBef>
              <a:buClr>
                <a:srgbClr val="775E54"/>
              </a:buClr>
              <a:buFont typeface="Franklin Gothic Medium"/>
              <a:buChar char="■"/>
              <a:tabLst>
                <a:tab pos="396240" algn="l"/>
              </a:tabLst>
            </a:pPr>
            <a:r>
              <a:rPr sz="2800" b="1" spc="95" dirty="0">
                <a:solidFill>
                  <a:srgbClr val="691C1F"/>
                </a:solidFill>
                <a:latin typeface="Tahoma"/>
                <a:cs typeface="Tahoma"/>
              </a:rPr>
              <a:t>Promover </a:t>
            </a:r>
            <a:r>
              <a:rPr sz="2800" b="1" spc="90" dirty="0">
                <a:solidFill>
                  <a:srgbClr val="691C1F"/>
                </a:solidFill>
                <a:latin typeface="Tahoma"/>
                <a:cs typeface="Tahoma"/>
              </a:rPr>
              <a:t>acciones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proselitistas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en</a:t>
            </a:r>
            <a:r>
              <a:rPr sz="2800" b="1" spc="9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favor</a:t>
            </a: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9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40" dirty="0">
                <a:solidFill>
                  <a:srgbClr val="691C1F"/>
                </a:solidFill>
                <a:latin typeface="Tahoma"/>
                <a:cs typeface="Tahoma"/>
              </a:rPr>
              <a:t>partidos 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políticos.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351" y="716280"/>
            <a:ext cx="1929383" cy="573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26623" y="457200"/>
            <a:ext cx="1853183" cy="83210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061F37-97FE-1198-E284-3705A48DE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4327" y="969091"/>
            <a:ext cx="2777490" cy="12147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4570"/>
              </a:lnSpc>
              <a:spcBef>
                <a:spcPts val="425"/>
              </a:spcBef>
            </a:pPr>
            <a:r>
              <a:rPr sz="4000" dirty="0"/>
              <a:t>Quejas</a:t>
            </a:r>
            <a:r>
              <a:rPr sz="4000" spc="-305" dirty="0"/>
              <a:t> </a:t>
            </a:r>
            <a:r>
              <a:rPr sz="4000" spc="-50" dirty="0"/>
              <a:t>y </a:t>
            </a:r>
            <a:r>
              <a:rPr sz="4000" spc="80" dirty="0"/>
              <a:t>Denuncias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77825" indent="-365125">
              <a:lnSpc>
                <a:spcPct val="100000"/>
              </a:lnSpc>
              <a:spcBef>
                <a:spcPts val="29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pc="80" dirty="0"/>
              <a:t>Corrupción</a:t>
            </a:r>
          </a:p>
          <a:p>
            <a:pPr marL="377825" indent="-365125">
              <a:lnSpc>
                <a:spcPct val="100000"/>
              </a:lnSpc>
              <a:spcBef>
                <a:spcPts val="195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pc="75" dirty="0"/>
              <a:t>Hostigamiento</a:t>
            </a:r>
          </a:p>
          <a:p>
            <a:pPr marL="377825" indent="-365125">
              <a:lnSpc>
                <a:spcPct val="100000"/>
              </a:lnSpc>
              <a:spcBef>
                <a:spcPts val="19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pc="114" dirty="0"/>
              <a:t>Acoso</a:t>
            </a:r>
          </a:p>
          <a:p>
            <a:pPr marL="377825" marR="5080" indent="-365760">
              <a:lnSpc>
                <a:spcPct val="101800"/>
              </a:lnSpc>
              <a:spcBef>
                <a:spcPts val="145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96240" algn="l"/>
              </a:tabLst>
            </a:pPr>
            <a:r>
              <a:rPr spc="70" dirty="0"/>
              <a:t>Desvío</a:t>
            </a:r>
            <a:r>
              <a:rPr dirty="0"/>
              <a:t> </a:t>
            </a:r>
            <a:r>
              <a:rPr spc="125" dirty="0"/>
              <a:t>de</a:t>
            </a:r>
            <a:r>
              <a:rPr spc="-15" dirty="0"/>
              <a:t> </a:t>
            </a:r>
            <a:r>
              <a:rPr spc="60" dirty="0"/>
              <a:t>recursos 	</a:t>
            </a:r>
            <a:r>
              <a:rPr spc="75" dirty="0"/>
              <a:t>públicos</a:t>
            </a:r>
          </a:p>
          <a:p>
            <a:pPr marL="377825" marR="1586230" indent="-365760">
              <a:lnSpc>
                <a:spcPct val="101800"/>
              </a:lnSpc>
              <a:spcBef>
                <a:spcPts val="12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96240" algn="l"/>
              </a:tabLst>
            </a:pPr>
            <a:r>
              <a:rPr spc="110" dirty="0"/>
              <a:t>Abusos</a:t>
            </a:r>
            <a:r>
              <a:rPr spc="-5" dirty="0"/>
              <a:t> </a:t>
            </a:r>
            <a:r>
              <a:rPr spc="100" dirty="0"/>
              <a:t>de 	</a:t>
            </a:r>
            <a:r>
              <a:rPr spc="60" dirty="0"/>
              <a:t>autoridad</a:t>
            </a:r>
          </a:p>
          <a:p>
            <a:pPr marL="377825" marR="163195" indent="-365760">
              <a:lnSpc>
                <a:spcPct val="101800"/>
              </a:lnSpc>
              <a:spcBef>
                <a:spcPts val="13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96240" algn="l"/>
              </a:tabLst>
            </a:pPr>
            <a:r>
              <a:rPr spc="85" dirty="0"/>
              <a:t>Soborno</a:t>
            </a:r>
            <a:r>
              <a:rPr spc="-20" dirty="0"/>
              <a:t> </a:t>
            </a:r>
            <a:r>
              <a:rPr spc="100" dirty="0"/>
              <a:t>o</a:t>
            </a:r>
            <a:r>
              <a:rPr spc="-15" dirty="0"/>
              <a:t> </a:t>
            </a:r>
            <a:r>
              <a:rPr spc="70" dirty="0"/>
              <a:t>intento 	</a:t>
            </a:r>
            <a:r>
              <a:rPr spc="125" dirty="0"/>
              <a:t>de</a:t>
            </a:r>
            <a:r>
              <a:rPr spc="-25" dirty="0"/>
              <a:t> </a:t>
            </a:r>
            <a:r>
              <a:rPr spc="75" dirty="0"/>
              <a:t>soborno</a:t>
            </a:r>
          </a:p>
          <a:p>
            <a:pPr marL="377825" indent="-365125">
              <a:lnSpc>
                <a:spcPct val="100000"/>
              </a:lnSpc>
              <a:spcBef>
                <a:spcPts val="18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pc="90" dirty="0"/>
              <a:t>Condicionamiento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08964" y="2309156"/>
            <a:ext cx="6649720" cy="315023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-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45" dirty="0">
                <a:solidFill>
                  <a:srgbClr val="691C1F"/>
                </a:solidFill>
                <a:latin typeface="Tahoma"/>
                <a:cs typeface="Tahoma"/>
              </a:rPr>
              <a:t>servicios</a:t>
            </a:r>
            <a:r>
              <a:rPr sz="2800" b="1" spc="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691C1F"/>
                </a:solidFill>
                <a:latin typeface="Tahoma"/>
                <a:cs typeface="Tahoma"/>
              </a:rPr>
              <a:t>públicos</a:t>
            </a:r>
            <a:endParaRPr sz="2800">
              <a:latin typeface="Tahoma"/>
              <a:cs typeface="Tahoma"/>
            </a:endParaRPr>
          </a:p>
          <a:p>
            <a:pPr marL="377825" indent="-365125">
              <a:lnSpc>
                <a:spcPct val="100000"/>
              </a:lnSpc>
              <a:spcBef>
                <a:spcPts val="195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z="2800" b="1" spc="65" dirty="0">
                <a:solidFill>
                  <a:srgbClr val="691C1F"/>
                </a:solidFill>
                <a:latin typeface="Tahoma"/>
                <a:cs typeface="Tahoma"/>
              </a:rPr>
              <a:t>Favoritismo</a:t>
            </a:r>
            <a:r>
              <a:rPr sz="2800" b="1" spc="-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a</a:t>
            </a:r>
            <a:r>
              <a:rPr sz="2800" b="1" spc="-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familiares</a:t>
            </a:r>
            <a:endParaRPr sz="2800">
              <a:latin typeface="Tahoma"/>
              <a:cs typeface="Tahoma"/>
            </a:endParaRPr>
          </a:p>
          <a:p>
            <a:pPr marL="377825" marR="117475" indent="-365760">
              <a:lnSpc>
                <a:spcPct val="101800"/>
              </a:lnSpc>
              <a:spcBef>
                <a:spcPts val="145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96240" algn="l"/>
              </a:tabLst>
            </a:pPr>
            <a:r>
              <a:rPr sz="2800" b="1" spc="110" dirty="0">
                <a:solidFill>
                  <a:srgbClr val="691C1F"/>
                </a:solidFill>
                <a:latin typeface="Tahoma"/>
                <a:cs typeface="Tahoma"/>
              </a:rPr>
              <a:t>Actos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-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691C1F"/>
                </a:solidFill>
                <a:latin typeface="Tahoma"/>
                <a:cs typeface="Tahoma"/>
              </a:rPr>
              <a:t>prepotencia</a:t>
            </a:r>
            <a:r>
              <a:rPr sz="2800" b="1" spc="-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691C1F"/>
                </a:solidFill>
                <a:latin typeface="Tahoma"/>
                <a:cs typeface="Tahoma"/>
              </a:rPr>
              <a:t>o</a:t>
            </a:r>
            <a:r>
              <a:rPr sz="2800" b="1" spc="-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50" dirty="0">
                <a:solidFill>
                  <a:srgbClr val="691C1F"/>
                </a:solidFill>
                <a:latin typeface="Tahoma"/>
                <a:cs typeface="Tahoma"/>
              </a:rPr>
              <a:t>mala 	</a:t>
            </a:r>
            <a:r>
              <a:rPr sz="2800" b="1" spc="85" dirty="0">
                <a:solidFill>
                  <a:srgbClr val="691C1F"/>
                </a:solidFill>
                <a:latin typeface="Tahoma"/>
                <a:cs typeface="Tahoma"/>
              </a:rPr>
              <a:t>actuación</a:t>
            </a:r>
            <a:r>
              <a:rPr sz="2800" b="1" spc="1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55" dirty="0">
                <a:solidFill>
                  <a:srgbClr val="691C1F"/>
                </a:solidFill>
                <a:latin typeface="Tahoma"/>
                <a:cs typeface="Tahoma"/>
              </a:rPr>
              <a:t>servidores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691C1F"/>
                </a:solidFill>
                <a:latin typeface="Tahoma"/>
                <a:cs typeface="Tahoma"/>
              </a:rPr>
              <a:t>públicos</a:t>
            </a:r>
            <a:endParaRPr sz="2800">
              <a:latin typeface="Tahoma"/>
              <a:cs typeface="Tahoma"/>
            </a:endParaRPr>
          </a:p>
          <a:p>
            <a:pPr marL="377825" indent="-365125">
              <a:lnSpc>
                <a:spcPct val="100000"/>
              </a:lnSpc>
              <a:spcBef>
                <a:spcPts val="18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77825" algn="l"/>
              </a:tabLst>
            </a:pPr>
            <a:r>
              <a:rPr sz="2800" b="1" spc="65" dirty="0">
                <a:solidFill>
                  <a:srgbClr val="691C1F"/>
                </a:solidFill>
                <a:latin typeface="Tahoma"/>
                <a:cs typeface="Tahoma"/>
              </a:rPr>
              <a:t>Incumplimiento</a:t>
            </a:r>
            <a:r>
              <a:rPr sz="2800" b="1" spc="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4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lo</a:t>
            </a:r>
            <a:r>
              <a:rPr sz="28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70" dirty="0">
                <a:solidFill>
                  <a:srgbClr val="691C1F"/>
                </a:solidFill>
                <a:latin typeface="Tahoma"/>
                <a:cs typeface="Tahoma"/>
              </a:rPr>
              <a:t>establecido</a:t>
            </a:r>
            <a:endParaRPr sz="2800">
              <a:latin typeface="Tahoma"/>
              <a:cs typeface="Tahoma"/>
            </a:endParaRPr>
          </a:p>
          <a:p>
            <a:pPr marL="377825" marR="147955" indent="-365760">
              <a:lnSpc>
                <a:spcPct val="101800"/>
              </a:lnSpc>
              <a:spcBef>
                <a:spcPts val="130"/>
              </a:spcBef>
              <a:buClr>
                <a:srgbClr val="2A2A2A"/>
              </a:buClr>
              <a:buSzPct val="89285"/>
              <a:buFont typeface="Franklin Gothic Medium"/>
              <a:buChar char="■"/>
              <a:tabLst>
                <a:tab pos="396240" algn="l"/>
              </a:tabLst>
            </a:pPr>
            <a:r>
              <a:rPr sz="2800" b="1" spc="120" dirty="0">
                <a:solidFill>
                  <a:srgbClr val="691C1F"/>
                </a:solidFill>
                <a:latin typeface="Tahoma"/>
                <a:cs typeface="Tahoma"/>
              </a:rPr>
              <a:t>en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80" dirty="0">
                <a:solidFill>
                  <a:srgbClr val="691C1F"/>
                </a:solidFill>
                <a:latin typeface="Tahoma"/>
                <a:cs typeface="Tahoma"/>
              </a:rPr>
              <a:t>expedientes</a:t>
            </a:r>
            <a:r>
              <a:rPr sz="2800" b="1" spc="-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90" dirty="0">
                <a:solidFill>
                  <a:srgbClr val="691C1F"/>
                </a:solidFill>
                <a:latin typeface="Tahoma"/>
                <a:cs typeface="Tahoma"/>
              </a:rPr>
              <a:t>técnicos</a:t>
            </a:r>
            <a:r>
              <a:rPr sz="2800" b="1" spc="1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00" dirty="0">
                <a:solidFill>
                  <a:srgbClr val="691C1F"/>
                </a:solidFill>
                <a:latin typeface="Tahoma"/>
                <a:cs typeface="Tahoma"/>
              </a:rPr>
              <a:t>o</a:t>
            </a:r>
            <a:r>
              <a:rPr sz="2800" b="1" spc="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40" dirty="0">
                <a:solidFill>
                  <a:srgbClr val="691C1F"/>
                </a:solidFill>
                <a:latin typeface="Tahoma"/>
                <a:cs typeface="Tahoma"/>
              </a:rPr>
              <a:t>reglas 	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85" dirty="0">
                <a:solidFill>
                  <a:srgbClr val="691C1F"/>
                </a:solidFill>
                <a:latin typeface="Tahoma"/>
                <a:cs typeface="Tahoma"/>
              </a:rPr>
              <a:t>operación</a:t>
            </a:r>
            <a:r>
              <a:rPr sz="28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125" dirty="0">
                <a:solidFill>
                  <a:srgbClr val="691C1F"/>
                </a:solidFill>
                <a:latin typeface="Tahoma"/>
                <a:cs typeface="Tahoma"/>
              </a:rPr>
              <a:t>de</a:t>
            </a:r>
            <a:r>
              <a:rPr sz="2800" b="1" spc="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dirty="0">
                <a:solidFill>
                  <a:srgbClr val="691C1F"/>
                </a:solidFill>
                <a:latin typeface="Tahoma"/>
                <a:cs typeface="Tahoma"/>
              </a:rPr>
              <a:t>los</a:t>
            </a:r>
            <a:r>
              <a:rPr sz="28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sz="2800" b="1" spc="75" dirty="0">
                <a:solidFill>
                  <a:srgbClr val="691C1F"/>
                </a:solidFill>
                <a:latin typeface="Tahoma"/>
                <a:cs typeface="Tahoma"/>
              </a:rPr>
              <a:t>programas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351" y="457200"/>
            <a:ext cx="1929383" cy="573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5040" y="457200"/>
            <a:ext cx="1853183" cy="9845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8E9B67C-946C-048A-A892-F62AFA8A7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3240">
              <a:lnSpc>
                <a:spcPct val="100000"/>
              </a:lnSpc>
              <a:spcBef>
                <a:spcPts val="95"/>
              </a:spcBef>
            </a:pPr>
            <a:r>
              <a:rPr spc="75" dirty="0"/>
              <a:t>Medios</a:t>
            </a:r>
            <a:r>
              <a:rPr spc="-335" dirty="0"/>
              <a:t> </a:t>
            </a:r>
            <a:r>
              <a:rPr dirty="0"/>
              <a:t>para</a:t>
            </a:r>
            <a:r>
              <a:rPr spc="-365" dirty="0"/>
              <a:t> </a:t>
            </a:r>
            <a:r>
              <a:rPr spc="-10" dirty="0"/>
              <a:t>la</a:t>
            </a:r>
            <a:r>
              <a:rPr spc="-335" dirty="0"/>
              <a:t> </a:t>
            </a:r>
            <a:r>
              <a:rPr spc="40" dirty="0"/>
              <a:t>presentación</a:t>
            </a:r>
            <a:r>
              <a:rPr spc="-335" dirty="0"/>
              <a:t> </a:t>
            </a:r>
            <a:r>
              <a:rPr spc="85" dirty="0"/>
              <a:t>de</a:t>
            </a:r>
            <a:r>
              <a:rPr spc="-345" dirty="0"/>
              <a:t> </a:t>
            </a:r>
            <a:r>
              <a:rPr dirty="0"/>
              <a:t>Quejas</a:t>
            </a:r>
            <a:r>
              <a:rPr spc="-190" dirty="0"/>
              <a:t> </a:t>
            </a:r>
            <a:r>
              <a:rPr spc="-125" dirty="0"/>
              <a:t>y</a:t>
            </a:r>
            <a:r>
              <a:rPr spc="-545" dirty="0"/>
              <a:t> </a:t>
            </a:r>
            <a:r>
              <a:rPr spc="55" dirty="0"/>
              <a:t>Denuncias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39" y="2546280"/>
            <a:ext cx="9011285" cy="254492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96240" marR="655320" indent="-384175">
              <a:lnSpc>
                <a:spcPts val="2500"/>
              </a:lnSpc>
              <a:spcBef>
                <a:spcPts val="295"/>
              </a:spcBef>
              <a:buClr>
                <a:srgbClr val="2A2A2A"/>
              </a:buClr>
              <a:buFont typeface="Tahoma"/>
              <a:buChar char="■"/>
              <a:tabLst>
                <a:tab pos="396240" algn="l"/>
              </a:tabLst>
            </a:pP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Las</a:t>
            </a:r>
            <a:r>
              <a:rPr lang="es-ES" sz="2200" b="1" spc="5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50" dirty="0">
                <a:solidFill>
                  <a:srgbClr val="691C1F"/>
                </a:solidFill>
                <a:latin typeface="Tahoma"/>
                <a:cs typeface="Tahoma"/>
              </a:rPr>
              <a:t>personas</a:t>
            </a:r>
            <a:r>
              <a:rPr lang="es-ES" sz="2200" b="1" spc="5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80" dirty="0">
                <a:solidFill>
                  <a:srgbClr val="691C1F"/>
                </a:solidFill>
                <a:latin typeface="Tahoma"/>
                <a:cs typeface="Tahoma"/>
              </a:rPr>
              <a:t>ECS</a:t>
            </a:r>
            <a:r>
              <a:rPr lang="es-ES" sz="22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45" dirty="0">
                <a:solidFill>
                  <a:srgbClr val="691C1F"/>
                </a:solidFill>
                <a:latin typeface="Tahoma"/>
                <a:cs typeface="Tahoma"/>
              </a:rPr>
              <a:t>recibirán</a:t>
            </a:r>
            <a:r>
              <a:rPr lang="es-ES" sz="22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las</a:t>
            </a:r>
            <a:r>
              <a:rPr lang="es-ES" sz="2200" b="1" spc="7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quejas</a:t>
            </a:r>
            <a:r>
              <a:rPr lang="es-ES" sz="2200" b="1" spc="6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lang="es-ES" sz="2200" b="1" spc="3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70" dirty="0">
                <a:solidFill>
                  <a:srgbClr val="691C1F"/>
                </a:solidFill>
                <a:latin typeface="Tahoma"/>
                <a:cs typeface="Tahoma"/>
              </a:rPr>
              <a:t>denuncias</a:t>
            </a:r>
            <a:r>
              <a:rPr lang="es-ES" sz="2200" b="1" spc="6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65" dirty="0">
                <a:solidFill>
                  <a:srgbClr val="691C1F"/>
                </a:solidFill>
                <a:latin typeface="Tahoma"/>
                <a:cs typeface="Tahoma"/>
              </a:rPr>
              <a:t>que </a:t>
            </a:r>
            <a:r>
              <a:rPr lang="es-ES" sz="2200" b="1" spc="60" dirty="0">
                <a:solidFill>
                  <a:srgbClr val="691C1F"/>
                </a:solidFill>
                <a:latin typeface="Tahoma"/>
                <a:cs typeface="Tahoma"/>
              </a:rPr>
              <a:t>emita</a:t>
            </a:r>
            <a:r>
              <a:rPr lang="es-ES" sz="22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la</a:t>
            </a:r>
            <a:r>
              <a:rPr lang="es-ES" sz="22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65" dirty="0">
                <a:solidFill>
                  <a:srgbClr val="691C1F"/>
                </a:solidFill>
                <a:latin typeface="Tahoma"/>
                <a:cs typeface="Tahoma"/>
              </a:rPr>
              <a:t>ciudadanía</a:t>
            </a:r>
            <a:r>
              <a:rPr lang="es-ES" sz="22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lang="es-ES" sz="22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los</a:t>
            </a:r>
            <a:r>
              <a:rPr lang="es-ES" sz="2200" b="1" spc="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90" dirty="0">
                <a:solidFill>
                  <a:srgbClr val="691C1F"/>
                </a:solidFill>
                <a:latin typeface="Tahoma"/>
                <a:cs typeface="Tahoma"/>
              </a:rPr>
              <a:t>CCS</a:t>
            </a:r>
            <a:r>
              <a:rPr lang="es-ES" sz="2200" b="1" spc="3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para</a:t>
            </a:r>
            <a:r>
              <a:rPr lang="es-ES" sz="2200" b="1" spc="4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50" dirty="0">
                <a:solidFill>
                  <a:srgbClr val="691C1F"/>
                </a:solidFill>
                <a:latin typeface="Tahoma"/>
                <a:cs typeface="Tahoma"/>
              </a:rPr>
              <a:t>su</a:t>
            </a:r>
            <a:r>
              <a:rPr lang="es-ES" sz="2200" b="1" spc="2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-10" dirty="0">
                <a:solidFill>
                  <a:srgbClr val="691C1F"/>
                </a:solidFill>
                <a:latin typeface="Tahoma"/>
                <a:cs typeface="Tahoma"/>
              </a:rPr>
              <a:t>atención</a:t>
            </a:r>
            <a:r>
              <a:rPr lang="es-ES" sz="2200" spc="-10" dirty="0">
                <a:solidFill>
                  <a:srgbClr val="2A2A2A"/>
                </a:solidFill>
                <a:latin typeface="Tahoma"/>
                <a:cs typeface="Tahoma"/>
              </a:rPr>
              <a:t>.</a:t>
            </a:r>
            <a:endParaRPr lang="es-ES" sz="2200" dirty="0">
              <a:latin typeface="Tahoma"/>
              <a:cs typeface="Tahoma"/>
            </a:endParaRPr>
          </a:p>
          <a:p>
            <a:pPr marL="396240" indent="-383540">
              <a:lnSpc>
                <a:spcPct val="100000"/>
              </a:lnSpc>
              <a:spcBef>
                <a:spcPts val="920"/>
              </a:spcBef>
              <a:buFont typeface="Tahoma"/>
              <a:buChar char="■"/>
              <a:tabLst>
                <a:tab pos="396240" algn="l"/>
              </a:tabLst>
            </a:pPr>
            <a:r>
              <a:rPr lang="es-ES" sz="2200" b="1" spc="-20" dirty="0">
                <a:solidFill>
                  <a:srgbClr val="2A2A2A"/>
                </a:solidFill>
                <a:latin typeface="Tahoma"/>
                <a:cs typeface="Tahoma"/>
              </a:rPr>
              <a:t>Instituto de la Cultura y las Artes de Quintana Roo</a:t>
            </a:r>
            <a:endParaRPr lang="es-ES" sz="2200" dirty="0">
              <a:latin typeface="Tahoma"/>
              <a:cs typeface="Tahoma"/>
            </a:endParaRPr>
          </a:p>
          <a:p>
            <a:pPr marL="927100" marR="5080" lvl="1" indent="-384175" algn="just">
              <a:lnSpc>
                <a:spcPct val="91100"/>
              </a:lnSpc>
              <a:spcBef>
                <a:spcPts val="655"/>
              </a:spcBef>
              <a:buSzPct val="127272"/>
              <a:buFont typeface="Franklin Gothic Medium"/>
              <a:buChar char="–"/>
              <a:tabLst>
                <a:tab pos="927100" algn="l"/>
              </a:tabLst>
            </a:pPr>
            <a:r>
              <a:rPr lang="es-ES" sz="2200" b="1" u="heavy" dirty="0" err="1">
                <a:solidFill>
                  <a:srgbClr val="2A2A2A"/>
                </a:solidFill>
                <a:uFill>
                  <a:solidFill>
                    <a:srgbClr val="2A2A2A"/>
                  </a:solidFill>
                </a:uFill>
                <a:latin typeface="Tahoma"/>
                <a:cs typeface="Tahoma"/>
              </a:rPr>
              <a:t>Presencial</a:t>
            </a:r>
            <a:r>
              <a:rPr lang="es-ES" sz="2200" dirty="0" err="1">
                <a:solidFill>
                  <a:srgbClr val="2A2A2A"/>
                </a:solidFill>
                <a:latin typeface="Tahoma"/>
                <a:cs typeface="Tahoma"/>
              </a:rPr>
              <a:t>:</a:t>
            </a:r>
            <a:r>
              <a:rPr lang="es-ES" sz="2200" b="1" spc="65" dirty="0" err="1">
                <a:solidFill>
                  <a:srgbClr val="691C1F"/>
                </a:solidFill>
                <a:latin typeface="Tahoma"/>
                <a:cs typeface="Tahoma"/>
              </a:rPr>
              <a:t>Av</a:t>
            </a:r>
            <a:r>
              <a:rPr lang="es-ES" sz="2200" b="1" spc="65" dirty="0">
                <a:solidFill>
                  <a:srgbClr val="691C1F"/>
                </a:solidFill>
                <a:latin typeface="Tahoma"/>
                <a:cs typeface="Tahoma"/>
              </a:rPr>
              <a:t> Primo de Verdad, Col. Adolfo </a:t>
            </a:r>
            <a:r>
              <a:rPr lang="es-ES" sz="2200" b="1" spc="65" dirty="0" err="1">
                <a:solidFill>
                  <a:srgbClr val="691C1F"/>
                </a:solidFill>
                <a:latin typeface="Tahoma"/>
                <a:cs typeface="Tahoma"/>
              </a:rPr>
              <a:t>Lopéz</a:t>
            </a:r>
            <a:r>
              <a:rPr lang="es-ES" sz="2200" b="1" spc="65" dirty="0">
                <a:solidFill>
                  <a:srgbClr val="691C1F"/>
                </a:solidFill>
                <a:latin typeface="Tahoma"/>
                <a:cs typeface="Tahoma"/>
              </a:rPr>
              <a:t> Mateos,77000 Chetumal, Q.R.</a:t>
            </a:r>
          </a:p>
          <a:p>
            <a:pPr marL="927100" marR="5080" lvl="1" indent="-384175" algn="just">
              <a:lnSpc>
                <a:spcPct val="91100"/>
              </a:lnSpc>
              <a:spcBef>
                <a:spcPts val="655"/>
              </a:spcBef>
              <a:buSzPct val="127272"/>
              <a:buFont typeface="Franklin Gothic Medium"/>
              <a:buChar char="–"/>
              <a:tabLst>
                <a:tab pos="927100" algn="l"/>
              </a:tabLst>
            </a:pPr>
            <a:r>
              <a:rPr lang="es-ES" sz="2200" b="1" u="heavy" spc="65" dirty="0">
                <a:solidFill>
                  <a:srgbClr val="2A2A2A"/>
                </a:solidFill>
                <a:uFill>
                  <a:solidFill>
                    <a:srgbClr val="2A2A2A"/>
                  </a:solidFill>
                </a:uFill>
                <a:latin typeface="Tahoma"/>
                <a:cs typeface="Tahoma"/>
              </a:rPr>
              <a:t>No</a:t>
            </a:r>
            <a:r>
              <a:rPr lang="es-ES" sz="2200" b="1" u="heavy" spc="-40" dirty="0">
                <a:solidFill>
                  <a:srgbClr val="2A2A2A"/>
                </a:solidFill>
                <a:uFill>
                  <a:solidFill>
                    <a:srgbClr val="2A2A2A"/>
                  </a:solidFill>
                </a:uFill>
                <a:latin typeface="Tahoma"/>
                <a:cs typeface="Tahoma"/>
              </a:rPr>
              <a:t> </a:t>
            </a:r>
            <a:r>
              <a:rPr lang="es-ES" sz="2200" b="1" u="heavy" dirty="0">
                <a:solidFill>
                  <a:srgbClr val="2A2A2A"/>
                </a:solidFill>
                <a:uFill>
                  <a:solidFill>
                    <a:srgbClr val="2A2A2A"/>
                  </a:solidFill>
                </a:uFill>
                <a:latin typeface="Tahoma"/>
                <a:cs typeface="Tahoma"/>
              </a:rPr>
              <a:t>presencial</a:t>
            </a:r>
            <a:r>
              <a:rPr lang="es-ES" sz="2200" dirty="0">
                <a:solidFill>
                  <a:srgbClr val="2A2A2A"/>
                </a:solidFill>
                <a:latin typeface="Tahoma"/>
                <a:cs typeface="Tahoma"/>
              </a:rPr>
              <a:t>:</a:t>
            </a:r>
            <a:r>
              <a:rPr lang="es-ES" sz="2200" spc="-85" dirty="0">
                <a:solidFill>
                  <a:srgbClr val="2A2A2A"/>
                </a:solidFill>
                <a:latin typeface="Tahoma"/>
                <a:cs typeface="Tahoma"/>
              </a:rPr>
              <a:t> </a:t>
            </a:r>
            <a:r>
              <a:rPr lang="es-ES" sz="2200" b="1" spc="45" dirty="0">
                <a:solidFill>
                  <a:srgbClr val="691C1F"/>
                </a:solidFill>
                <a:latin typeface="Tahoma"/>
                <a:cs typeface="Tahoma"/>
              </a:rPr>
              <a:t>Teléfono</a:t>
            </a:r>
            <a:r>
              <a:rPr lang="es-ES" sz="2200" b="1" spc="1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-80" dirty="0">
                <a:solidFill>
                  <a:srgbClr val="691C1F"/>
                </a:solidFill>
                <a:latin typeface="Tahoma"/>
                <a:cs typeface="Tahoma"/>
              </a:rPr>
              <a:t>983 83 3 6141 </a:t>
            </a:r>
            <a:r>
              <a:rPr lang="es-ES" sz="22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y</a:t>
            </a:r>
            <a:r>
              <a:rPr lang="es-ES" sz="2200" b="1" spc="25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b="1" spc="40" dirty="0">
                <a:solidFill>
                  <a:srgbClr val="691C1F"/>
                </a:solidFill>
                <a:latin typeface="Tahoma"/>
                <a:cs typeface="Tahoma"/>
              </a:rPr>
              <a:t>correo </a:t>
            </a:r>
            <a:r>
              <a:rPr lang="es-ES" sz="2200" b="1" dirty="0">
                <a:solidFill>
                  <a:srgbClr val="691C1F"/>
                </a:solidFill>
                <a:latin typeface="Tahoma"/>
                <a:cs typeface="Tahoma"/>
              </a:rPr>
              <a:t>electrónico:</a:t>
            </a:r>
            <a:r>
              <a:rPr lang="es-ES" sz="2200" b="1" spc="310" dirty="0">
                <a:solidFill>
                  <a:srgbClr val="691C1F"/>
                </a:solidFill>
                <a:latin typeface="Tahoma"/>
                <a:cs typeface="Tahoma"/>
              </a:rPr>
              <a:t> </a:t>
            </a:r>
            <a:r>
              <a:rPr lang="es-ES" sz="2200" u="sng" spc="1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</a:rPr>
              <a:t>contraloriasocialquintanaroo@gmail.com</a:t>
            </a:r>
            <a:endParaRPr lang="es-ES" sz="22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351" y="630936"/>
            <a:ext cx="1929383" cy="5760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49256" y="457200"/>
            <a:ext cx="1853183" cy="7498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CABEAE-C5FB-3DE5-2461-C69988F3C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496" y="6395486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1434" y="1476200"/>
            <a:ext cx="84296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Sistema</a:t>
            </a:r>
            <a:r>
              <a:rPr spc="-10" dirty="0"/>
              <a:t> </a:t>
            </a:r>
            <a:r>
              <a:rPr spc="-20" dirty="0"/>
              <a:t>Informático</a:t>
            </a:r>
            <a:r>
              <a:rPr spc="80" dirty="0"/>
              <a:t> </a:t>
            </a:r>
            <a:r>
              <a:rPr dirty="0"/>
              <a:t>de</a:t>
            </a:r>
            <a:r>
              <a:rPr spc="110" dirty="0"/>
              <a:t> </a:t>
            </a:r>
            <a:r>
              <a:rPr spc="-40" dirty="0"/>
              <a:t>ContraloríaSocial</a:t>
            </a:r>
            <a:r>
              <a:rPr spc="-260" dirty="0"/>
              <a:t> </a:t>
            </a:r>
            <a:r>
              <a:rPr spc="-155" dirty="0"/>
              <a:t>(SICS)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96240" marR="94615" indent="-384175" algn="just">
              <a:lnSpc>
                <a:spcPct val="93400"/>
              </a:lnSpc>
              <a:spcBef>
                <a:spcPts val="220"/>
              </a:spcBef>
              <a:buFont typeface="Tahoma"/>
              <a:buChar char="■"/>
              <a:tabLst>
                <a:tab pos="396240" algn="l"/>
              </a:tabLst>
            </a:pPr>
            <a:r>
              <a:rPr dirty="0"/>
              <a:t>El</a:t>
            </a:r>
            <a:r>
              <a:rPr spc="325" dirty="0"/>
              <a:t> </a:t>
            </a:r>
            <a:r>
              <a:rPr dirty="0"/>
              <a:t>SICS</a:t>
            </a:r>
            <a:r>
              <a:rPr spc="330" dirty="0"/>
              <a:t> </a:t>
            </a:r>
            <a:r>
              <a:rPr dirty="0"/>
              <a:t>está</a:t>
            </a:r>
            <a:r>
              <a:rPr spc="350" dirty="0"/>
              <a:t> </a:t>
            </a:r>
            <a:r>
              <a:rPr spc="45" dirty="0"/>
              <a:t>diseñado</a:t>
            </a:r>
            <a:r>
              <a:rPr spc="315" dirty="0"/>
              <a:t> </a:t>
            </a:r>
            <a:r>
              <a:rPr dirty="0"/>
              <a:t>para</a:t>
            </a:r>
            <a:r>
              <a:rPr spc="254" dirty="0"/>
              <a:t> </a:t>
            </a:r>
            <a:r>
              <a:rPr dirty="0">
                <a:solidFill>
                  <a:srgbClr val="000000"/>
                </a:solidFill>
              </a:rPr>
              <a:t>mejorar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dirty="0"/>
              <a:t>el</a:t>
            </a:r>
            <a:r>
              <a:rPr spc="330" dirty="0"/>
              <a:t> </a:t>
            </a:r>
            <a:r>
              <a:rPr spc="45" dirty="0"/>
              <a:t>proceso</a:t>
            </a:r>
            <a:r>
              <a:rPr spc="335" dirty="0"/>
              <a:t> </a:t>
            </a:r>
            <a:r>
              <a:rPr spc="65" dirty="0"/>
              <a:t>de</a:t>
            </a:r>
            <a:r>
              <a:rPr spc="330" dirty="0"/>
              <a:t> </a:t>
            </a:r>
            <a:r>
              <a:rPr dirty="0"/>
              <a:t>captura</a:t>
            </a:r>
            <a:r>
              <a:rPr spc="345" dirty="0"/>
              <a:t> </a:t>
            </a:r>
            <a:r>
              <a:rPr dirty="0"/>
              <a:t>y</a:t>
            </a:r>
            <a:r>
              <a:rPr spc="330" dirty="0"/>
              <a:t> </a:t>
            </a:r>
            <a:r>
              <a:rPr dirty="0"/>
              <a:t>reporte</a:t>
            </a:r>
            <a:r>
              <a:rPr spc="340" dirty="0"/>
              <a:t> </a:t>
            </a:r>
            <a:r>
              <a:rPr spc="70" dirty="0"/>
              <a:t>de</a:t>
            </a:r>
            <a:r>
              <a:rPr spc="330" dirty="0"/>
              <a:t> </a:t>
            </a:r>
            <a:r>
              <a:rPr spc="-25" dirty="0"/>
              <a:t>las </a:t>
            </a:r>
            <a:r>
              <a:rPr spc="45" dirty="0">
                <a:solidFill>
                  <a:srgbClr val="000000"/>
                </a:solidFill>
              </a:rPr>
              <a:t>acciones</a:t>
            </a:r>
            <a:r>
              <a:rPr spc="100" dirty="0">
                <a:solidFill>
                  <a:srgbClr val="000000"/>
                </a:solidFill>
              </a:rPr>
              <a:t>  </a:t>
            </a:r>
            <a:r>
              <a:rPr spc="65" dirty="0"/>
              <a:t>de</a:t>
            </a:r>
            <a:r>
              <a:rPr spc="110" dirty="0"/>
              <a:t>  </a:t>
            </a:r>
            <a:r>
              <a:rPr dirty="0"/>
              <a:t>Contraloría</a:t>
            </a:r>
            <a:r>
              <a:rPr spc="100" dirty="0"/>
              <a:t>  </a:t>
            </a:r>
            <a:r>
              <a:rPr dirty="0"/>
              <a:t>Social</a:t>
            </a:r>
            <a:r>
              <a:rPr spc="105" dirty="0"/>
              <a:t>  </a:t>
            </a:r>
            <a:r>
              <a:rPr dirty="0"/>
              <a:t>llevadas</a:t>
            </a:r>
            <a:r>
              <a:rPr spc="120" dirty="0"/>
              <a:t>  </a:t>
            </a:r>
            <a:r>
              <a:rPr dirty="0"/>
              <a:t>a</a:t>
            </a:r>
            <a:r>
              <a:rPr spc="105" dirty="0"/>
              <a:t>  </a:t>
            </a:r>
            <a:r>
              <a:rPr spc="55" dirty="0"/>
              <a:t>cabo</a:t>
            </a:r>
            <a:r>
              <a:rPr spc="110" dirty="0"/>
              <a:t>  </a:t>
            </a:r>
            <a:r>
              <a:rPr dirty="0"/>
              <a:t>durante</a:t>
            </a:r>
            <a:r>
              <a:rPr spc="105" dirty="0"/>
              <a:t>  </a:t>
            </a:r>
            <a:r>
              <a:rPr dirty="0"/>
              <a:t>la</a:t>
            </a:r>
            <a:r>
              <a:rPr spc="100" dirty="0"/>
              <a:t>  </a:t>
            </a:r>
            <a:r>
              <a:rPr dirty="0"/>
              <a:t>operación</a:t>
            </a:r>
            <a:r>
              <a:rPr spc="105" dirty="0"/>
              <a:t>  </a:t>
            </a:r>
            <a:r>
              <a:rPr spc="-25" dirty="0"/>
              <a:t>de </a:t>
            </a:r>
            <a:r>
              <a:rPr spc="45" dirty="0"/>
              <a:t>Programas</a:t>
            </a:r>
            <a:r>
              <a:rPr spc="150" dirty="0"/>
              <a:t> </a:t>
            </a:r>
            <a:r>
              <a:rPr dirty="0"/>
              <a:t>Federales</a:t>
            </a:r>
            <a:r>
              <a:rPr spc="145" dirty="0"/>
              <a:t> </a:t>
            </a:r>
            <a:r>
              <a:rPr spc="65" dirty="0"/>
              <a:t>de</a:t>
            </a:r>
            <a:r>
              <a:rPr spc="130" dirty="0"/>
              <a:t> </a:t>
            </a:r>
            <a:r>
              <a:rPr dirty="0"/>
              <a:t>Desarrollo</a:t>
            </a:r>
            <a:r>
              <a:rPr spc="135" dirty="0"/>
              <a:t> </a:t>
            </a:r>
            <a:r>
              <a:rPr spc="-10" dirty="0"/>
              <a:t>Social.</a:t>
            </a:r>
          </a:p>
          <a:p>
            <a:pPr marL="396240" marR="5080" indent="-384175" algn="just">
              <a:lnSpc>
                <a:spcPts val="1810"/>
              </a:lnSpc>
              <a:spcBef>
                <a:spcPts val="1270"/>
              </a:spcBef>
              <a:buFont typeface="Tahoma"/>
              <a:buChar char="■"/>
              <a:tabLst>
                <a:tab pos="396240" algn="l"/>
              </a:tabLst>
            </a:pPr>
            <a:r>
              <a:rPr spc="10" dirty="0"/>
              <a:t>La</a:t>
            </a:r>
            <a:r>
              <a:rPr spc="215" dirty="0"/>
              <a:t> </a:t>
            </a:r>
            <a:r>
              <a:rPr spc="10" dirty="0"/>
              <a:t>persona</a:t>
            </a:r>
            <a:r>
              <a:rPr spc="215" dirty="0"/>
              <a:t> </a:t>
            </a:r>
            <a:r>
              <a:rPr spc="60" dirty="0"/>
              <a:t>ECS</a:t>
            </a:r>
            <a:r>
              <a:rPr spc="210" dirty="0"/>
              <a:t> </a:t>
            </a:r>
            <a:r>
              <a:rPr spc="10" dirty="0"/>
              <a:t>deberá</a:t>
            </a:r>
            <a:r>
              <a:rPr spc="225" dirty="0"/>
              <a:t> </a:t>
            </a:r>
            <a:r>
              <a:rPr spc="10" dirty="0"/>
              <a:t>registrar</a:t>
            </a:r>
            <a:r>
              <a:rPr spc="210" dirty="0"/>
              <a:t> </a:t>
            </a:r>
            <a:r>
              <a:rPr spc="10" dirty="0"/>
              <a:t>la</a:t>
            </a:r>
            <a:r>
              <a:rPr spc="195" dirty="0"/>
              <a:t> </a:t>
            </a:r>
            <a:r>
              <a:rPr spc="10" dirty="0"/>
              <a:t>información</a:t>
            </a:r>
            <a:r>
              <a:rPr spc="210" dirty="0"/>
              <a:t> </a:t>
            </a:r>
            <a:r>
              <a:rPr spc="10" dirty="0"/>
              <a:t>correspondiente</a:t>
            </a:r>
            <a:r>
              <a:rPr spc="229" dirty="0"/>
              <a:t> </a:t>
            </a:r>
            <a:r>
              <a:rPr spc="10" dirty="0"/>
              <a:t>al</a:t>
            </a:r>
            <a:r>
              <a:rPr spc="225" dirty="0"/>
              <a:t> </a:t>
            </a:r>
            <a:r>
              <a:rPr spc="40" dirty="0"/>
              <a:t>Programa </a:t>
            </a:r>
            <a:r>
              <a:rPr spc="65" dirty="0"/>
              <a:t>de</a:t>
            </a:r>
            <a:r>
              <a:rPr spc="215" dirty="0"/>
              <a:t> </a:t>
            </a:r>
            <a:r>
              <a:rPr dirty="0"/>
              <a:t>Trabajo</a:t>
            </a:r>
            <a:r>
              <a:rPr spc="245" dirty="0"/>
              <a:t> </a:t>
            </a:r>
            <a:r>
              <a:rPr spc="65" dirty="0"/>
              <a:t>de</a:t>
            </a:r>
            <a:r>
              <a:rPr spc="245" dirty="0"/>
              <a:t> </a:t>
            </a:r>
            <a:r>
              <a:rPr dirty="0"/>
              <a:t>la</a:t>
            </a:r>
            <a:r>
              <a:rPr spc="245" dirty="0"/>
              <a:t> </a:t>
            </a:r>
            <a:r>
              <a:rPr dirty="0"/>
              <a:t>Instancia</a:t>
            </a:r>
            <a:r>
              <a:rPr spc="250" dirty="0"/>
              <a:t> </a:t>
            </a:r>
            <a:r>
              <a:rPr dirty="0"/>
              <a:t>Ejecutora,</a:t>
            </a:r>
            <a:r>
              <a:rPr spc="220" dirty="0"/>
              <a:t> </a:t>
            </a:r>
            <a:r>
              <a:rPr dirty="0"/>
              <a:t>Apoyos,</a:t>
            </a:r>
            <a:r>
              <a:rPr spc="220" dirty="0"/>
              <a:t> </a:t>
            </a:r>
            <a:r>
              <a:rPr dirty="0"/>
              <a:t>Comités,</a:t>
            </a:r>
            <a:r>
              <a:rPr spc="220" dirty="0"/>
              <a:t> </a:t>
            </a:r>
            <a:r>
              <a:rPr dirty="0"/>
              <a:t>Minutas</a:t>
            </a:r>
            <a:r>
              <a:rPr spc="254" dirty="0"/>
              <a:t> </a:t>
            </a:r>
            <a:r>
              <a:rPr spc="65" dirty="0"/>
              <a:t>de</a:t>
            </a:r>
            <a:r>
              <a:rPr spc="220" dirty="0"/>
              <a:t> </a:t>
            </a:r>
            <a:r>
              <a:rPr dirty="0"/>
              <a:t>Reunión</a:t>
            </a:r>
            <a:r>
              <a:rPr spc="254" dirty="0"/>
              <a:t> </a:t>
            </a:r>
            <a:r>
              <a:rPr spc="-50" dirty="0"/>
              <a:t>e </a:t>
            </a:r>
            <a:r>
              <a:rPr dirty="0"/>
              <a:t>Informes</a:t>
            </a:r>
            <a:r>
              <a:rPr spc="85" dirty="0"/>
              <a:t> </a:t>
            </a:r>
            <a:r>
              <a:rPr dirty="0"/>
              <a:t>del</a:t>
            </a:r>
            <a:r>
              <a:rPr spc="75" dirty="0"/>
              <a:t> </a:t>
            </a:r>
            <a:r>
              <a:rPr spc="-20" dirty="0"/>
              <a:t>CCS.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351" y="701039"/>
            <a:ext cx="1929383" cy="5730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4600" y="457200"/>
            <a:ext cx="1853183" cy="8168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7472" y="3875532"/>
            <a:ext cx="5609843" cy="31699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669E6B-8B5C-FD66-CD8C-7A674594AE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315" y="6477000"/>
            <a:ext cx="2764790" cy="735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912" y="1069848"/>
            <a:ext cx="10366247" cy="12039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86660" y="2541692"/>
            <a:ext cx="8809990" cy="43278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691A2F"/>
                </a:solidFill>
                <a:latin typeface="Tahoma"/>
                <a:cs typeface="Tahoma"/>
              </a:rPr>
              <a:t>Enlace</a:t>
            </a:r>
            <a:r>
              <a:rPr sz="2000" b="1" spc="-245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691A2F"/>
                </a:solidFill>
                <a:latin typeface="Tahoma"/>
                <a:cs typeface="Tahoma"/>
              </a:rPr>
              <a:t>electrónico</a:t>
            </a:r>
            <a:r>
              <a:rPr sz="2000" b="1" spc="-240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60" dirty="0">
                <a:solidFill>
                  <a:srgbClr val="691A2F"/>
                </a:solidFill>
                <a:latin typeface="Tahoma"/>
                <a:cs typeface="Tahoma"/>
              </a:rPr>
              <a:t>para</a:t>
            </a:r>
            <a:r>
              <a:rPr sz="2000" b="1" spc="-275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691A2F"/>
                </a:solidFill>
                <a:latin typeface="Tahoma"/>
                <a:cs typeface="Tahoma"/>
              </a:rPr>
              <a:t>consulta</a:t>
            </a:r>
            <a:r>
              <a:rPr sz="2000" b="1" spc="-265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691A2F"/>
                </a:solidFill>
                <a:latin typeface="Tahoma"/>
                <a:cs typeface="Tahoma"/>
              </a:rPr>
              <a:t>y</a:t>
            </a:r>
            <a:r>
              <a:rPr sz="2000" b="1" spc="-295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25" dirty="0">
                <a:solidFill>
                  <a:srgbClr val="691A2F"/>
                </a:solidFill>
                <a:latin typeface="Tahoma"/>
                <a:cs typeface="Tahoma"/>
              </a:rPr>
              <a:t>descarga</a:t>
            </a:r>
            <a:r>
              <a:rPr sz="2000" b="1" spc="-229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65" dirty="0">
                <a:solidFill>
                  <a:srgbClr val="691A2F"/>
                </a:solidFill>
                <a:latin typeface="Tahoma"/>
                <a:cs typeface="Tahoma"/>
              </a:rPr>
              <a:t>de</a:t>
            </a:r>
            <a:r>
              <a:rPr sz="2000" b="1" spc="-50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691A2F"/>
                </a:solidFill>
                <a:latin typeface="Tahoma"/>
                <a:cs typeface="Tahoma"/>
              </a:rPr>
              <a:t>documentos</a:t>
            </a:r>
            <a:r>
              <a:rPr sz="2000" b="1" spc="-170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691A2F"/>
                </a:solidFill>
                <a:latin typeface="Tahoma"/>
                <a:cs typeface="Tahoma"/>
              </a:rPr>
              <a:t>normativos</a:t>
            </a:r>
            <a:endParaRPr sz="2000" dirty="0">
              <a:latin typeface="Tahoma"/>
              <a:cs typeface="Tahoma"/>
            </a:endParaRPr>
          </a:p>
          <a:p>
            <a:pPr marL="1053465" marR="1045844" indent="3190875">
              <a:lnSpc>
                <a:spcPts val="2540"/>
              </a:lnSpc>
              <a:spcBef>
                <a:spcPts val="5"/>
              </a:spcBef>
            </a:pPr>
            <a:r>
              <a:rPr sz="2000" b="1" dirty="0">
                <a:solidFill>
                  <a:srgbClr val="691A2F"/>
                </a:solidFill>
                <a:latin typeface="Tahoma"/>
                <a:cs typeface="Tahoma"/>
              </a:rPr>
              <a:t>y</a:t>
            </a:r>
            <a:r>
              <a:rPr sz="2000" b="1" spc="-300" dirty="0">
                <a:solidFill>
                  <a:srgbClr val="691A2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691A2F"/>
                </a:solidFill>
                <a:latin typeface="Tahoma"/>
                <a:cs typeface="Tahoma"/>
              </a:rPr>
              <a:t>formatos. </a:t>
            </a:r>
            <a:r>
              <a:rPr sz="2000" b="1" spc="-145" dirty="0">
                <a:solidFill>
                  <a:srgbClr val="4F80BC"/>
                </a:solidFill>
                <a:latin typeface="Tahoma"/>
                <a:cs typeface="Tahoma"/>
                <a:hlinkClick r:id="rId3"/>
              </a:rPr>
              <a:t>http://vinculacion.cultura.gob.mx//subsidios/normatividad</a:t>
            </a:r>
            <a:endParaRPr sz="2000" dirty="0">
              <a:latin typeface="Tahoma"/>
              <a:cs typeface="Tahoma"/>
            </a:endParaRPr>
          </a:p>
          <a:p>
            <a:pPr marL="1121410" algn="ctr">
              <a:lnSpc>
                <a:spcPct val="100000"/>
              </a:lnSpc>
            </a:pPr>
            <a:r>
              <a:rPr sz="2800" b="1" spc="45" dirty="0">
                <a:solidFill>
                  <a:srgbClr val="9C2336"/>
                </a:solidFill>
                <a:latin typeface="Tahoma"/>
                <a:cs typeface="Tahoma"/>
              </a:rPr>
              <a:t>Contacto</a:t>
            </a:r>
            <a:r>
              <a:rPr sz="2800" b="1" spc="-250" dirty="0">
                <a:solidFill>
                  <a:srgbClr val="9C2336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9C2336"/>
                </a:solidFill>
                <a:latin typeface="Tahoma"/>
                <a:cs typeface="Tahoma"/>
              </a:rPr>
              <a:t>Asesorías</a:t>
            </a:r>
            <a:endParaRPr sz="2800" dirty="0">
              <a:latin typeface="Tahoma"/>
              <a:cs typeface="Tahoma"/>
            </a:endParaRPr>
          </a:p>
          <a:p>
            <a:pPr marL="2627630" marR="1499235" algn="ctr">
              <a:lnSpc>
                <a:spcPct val="105000"/>
              </a:lnSpc>
              <a:spcBef>
                <a:spcPts val="2310"/>
              </a:spcBef>
            </a:pPr>
            <a:r>
              <a:rPr lang="pt-BR" sz="2400" b="1" spc="-35" dirty="0">
                <a:solidFill>
                  <a:srgbClr val="9C2336"/>
                </a:solidFill>
                <a:latin typeface="Tahoma"/>
                <a:cs typeface="Tahoma"/>
              </a:rPr>
              <a:t>L.C. Gustavo Jhonatan Cruz </a:t>
            </a:r>
            <a:r>
              <a:rPr lang="pt-BR" sz="2400" b="1" spc="-35" dirty="0" err="1">
                <a:solidFill>
                  <a:srgbClr val="9C2336"/>
                </a:solidFill>
                <a:latin typeface="Tahoma"/>
                <a:cs typeface="Tahoma"/>
              </a:rPr>
              <a:t>Argueta</a:t>
            </a:r>
            <a:r>
              <a:rPr lang="pt-BR" sz="2400" b="1" spc="-35" dirty="0">
                <a:solidFill>
                  <a:srgbClr val="9C2336"/>
                </a:solidFill>
                <a:latin typeface="Tahoma"/>
                <a:cs typeface="Tahoma"/>
              </a:rPr>
              <a:t> </a:t>
            </a:r>
          </a:p>
          <a:p>
            <a:pPr marL="2627630" marR="1499235" algn="ctr">
              <a:lnSpc>
                <a:spcPct val="105000"/>
              </a:lnSpc>
              <a:spcBef>
                <a:spcPts val="2310"/>
              </a:spcBef>
            </a:pPr>
            <a:r>
              <a:rPr lang="de-DE" sz="2400" b="1" spc="-120" dirty="0">
                <a:solidFill>
                  <a:srgbClr val="9C2336"/>
                </a:solidFill>
                <a:latin typeface="Tahoma"/>
                <a:cs typeface="Tahoma"/>
              </a:rPr>
              <a:t>Tel. 983 83 3 6141</a:t>
            </a:r>
            <a:r>
              <a:rPr sz="2400" b="1" spc="-290" dirty="0">
                <a:solidFill>
                  <a:srgbClr val="9C2336"/>
                </a:solidFill>
                <a:latin typeface="Tahoma"/>
                <a:cs typeface="Tahoma"/>
              </a:rPr>
              <a:t> </a:t>
            </a:r>
            <a:r>
              <a:rPr lang="es-MX" sz="2000" b="1" spc="-145" dirty="0">
                <a:solidFill>
                  <a:srgbClr val="4F80BC"/>
                </a:solidFill>
                <a:latin typeface="Tahoma"/>
                <a:cs typeface="Tahoma"/>
              </a:rPr>
              <a:t>contraloriasocialquintanaroo@gmail.com </a:t>
            </a:r>
            <a:r>
              <a:rPr sz="1800" i="1" dirty="0">
                <a:latin typeface="Calibri"/>
                <a:cs typeface="Calibri"/>
              </a:rPr>
              <a:t>“Este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programa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es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público,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ajeno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cualquier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partido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político.</a:t>
            </a:r>
            <a:endParaRPr sz="1800" dirty="0">
              <a:latin typeface="Calibri"/>
              <a:cs typeface="Calibri"/>
            </a:endParaRPr>
          </a:p>
          <a:p>
            <a:pPr marL="897890" algn="ctr">
              <a:lnSpc>
                <a:spcPct val="100000"/>
              </a:lnSpc>
              <a:spcBef>
                <a:spcPts val="20"/>
              </a:spcBef>
            </a:pPr>
            <a:r>
              <a:rPr sz="1800" i="1" dirty="0">
                <a:latin typeface="Calibri"/>
                <a:cs typeface="Calibri"/>
              </a:rPr>
              <a:t>Queda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prohibido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el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uso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para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fines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distintos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los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establecidos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el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Programa”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AFD76A-2F67-D5D9-BC1E-3AE39D3441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600" y="6675150"/>
            <a:ext cx="1894726" cy="504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1186</Words>
  <Application>Microsoft Office PowerPoint</Application>
  <PresentationFormat>Personalizado</PresentationFormat>
  <Paragraphs>89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SimSun-ExtB</vt:lpstr>
      <vt:lpstr>Arial</vt:lpstr>
      <vt:lpstr>Calibri</vt:lpstr>
      <vt:lpstr>Franklin Gothic Medium</vt:lpstr>
      <vt:lpstr>Symbol</vt:lpstr>
      <vt:lpstr>Tahoma</vt:lpstr>
      <vt:lpstr>Verdana</vt:lpstr>
      <vt:lpstr>Office Theme</vt:lpstr>
      <vt:lpstr>Presentación de PowerPoint</vt:lpstr>
      <vt:lpstr>La Contraloría Social es el conjunto de acciones de control, vigilancia y  evaluación  que  realizan  las  personas,  de  manera  organizada  o independiente,  en  un  modelo  de  derechos  y  compromisos ciudadanos, con el propósito  de  contribuir  a  que  la  gestión gubernamental y el manejo de los recursos públicos se realicen en</vt:lpstr>
      <vt:lpstr>Comités de Contraloría</vt:lpstr>
      <vt:lpstr>Instancias participantes</vt:lpstr>
      <vt:lpstr>Ventajas de implementar acciones de Contraloría Social</vt:lpstr>
      <vt:lpstr>Principales Funciones del CCS Vigilar que:</vt:lpstr>
      <vt:lpstr>La persona designada como Enlace de Contraloría Social</vt:lpstr>
      <vt:lpstr>Presentación de PowerPoint</vt:lpstr>
      <vt:lpstr>El CCS deberá:</vt:lpstr>
      <vt:lpstr>Como se conforma el CCS</vt:lpstr>
      <vt:lpstr>Alcances del CCS (no es posible)</vt:lpstr>
      <vt:lpstr>Quejas y Denuncias</vt:lpstr>
      <vt:lpstr>Medios para la presentación de Quejas y Denuncias</vt:lpstr>
      <vt:lpstr>Sistema Informático de ContraloríaSocial (SICS)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- 3. Diapositiva Capacitación CS 2025</dc:title>
  <dc:creator>macontrerasm</dc:creator>
  <cp:lastModifiedBy>Instituto de la Cultura y las Artes de Quintana Roo</cp:lastModifiedBy>
  <cp:revision>1</cp:revision>
  <dcterms:created xsi:type="dcterms:W3CDTF">2025-10-08T01:41:35Z</dcterms:created>
  <dcterms:modified xsi:type="dcterms:W3CDTF">2025-10-08T01:50:19Z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2025-04-09T00:00:00Z</vt:filetime>
  </property>
  <property fmtid="{D5CDD505-2E9C-101B-9397-08002B2CF9AE}" pid="3" name="LastSaved">
    <vt:filetime>2025-10-08T00:00:00Z</vt:filetime>
  </property>
  <property fmtid="{D5CDD505-2E9C-101B-9397-08002B2CF9AE}" pid="4" name="Producer">
    <vt:lpwstr>Microsoft: Print To PDF</vt:lpwstr>
  </property>
</Properties>
</file>